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9" r:id="rId2"/>
    <p:sldId id="280" r:id="rId3"/>
    <p:sldId id="342" r:id="rId4"/>
    <p:sldId id="345" r:id="rId5"/>
    <p:sldId id="341" r:id="rId6"/>
    <p:sldId id="344" r:id="rId7"/>
    <p:sldId id="343" r:id="rId8"/>
    <p:sldId id="331" r:id="rId9"/>
    <p:sldId id="347" r:id="rId10"/>
    <p:sldId id="348" r:id="rId11"/>
    <p:sldId id="351" r:id="rId12"/>
    <p:sldId id="349" r:id="rId13"/>
    <p:sldId id="350" r:id="rId14"/>
    <p:sldId id="352" r:id="rId15"/>
    <p:sldId id="346" r:id="rId16"/>
    <p:sldId id="353" r:id="rId17"/>
    <p:sldId id="354" r:id="rId18"/>
    <p:sldId id="355" r:id="rId19"/>
    <p:sldId id="356" r:id="rId20"/>
    <p:sldId id="357" r:id="rId21"/>
    <p:sldId id="358" r:id="rId22"/>
    <p:sldId id="359" r:id="rId23"/>
    <p:sldId id="360" r:id="rId24"/>
    <p:sldId id="361" r:id="rId25"/>
    <p:sldId id="362" r:id="rId26"/>
    <p:sldId id="363" r:id="rId27"/>
    <p:sldId id="364" r:id="rId28"/>
    <p:sldId id="365" r:id="rId29"/>
    <p:sldId id="312" r:id="rId30"/>
  </p:sldIdLst>
  <p:sldSz cx="12192000" cy="6858000"/>
  <p:notesSz cx="6888163" cy="10018713"/>
  <p:embeddedFontLst>
    <p:embeddedFont>
      <p:font typeface="나눔고딕" panose="020B0600000101010101" charset="-127"/>
      <p:regular r:id="rId33"/>
      <p:bold r:id="rId34"/>
    </p:embeddedFont>
    <p:embeddedFont>
      <p:font typeface="나눔고딕 ExtraBold" panose="020B0600000101010101" charset="-127"/>
      <p:bold r:id="rId35"/>
    </p:embeddedFont>
    <p:embeddedFont>
      <p:font typeface="나눔바른고딕" panose="020B0600000101010101" charset="-127"/>
      <p:regular r:id="rId36"/>
      <p:bold r:id="rId37"/>
    </p:embeddedFont>
    <p:embeddedFont>
      <p:font typeface="Impact" panose="020B0806030902050204" pitchFamily="34" charset="0"/>
      <p:regular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864"/>
    <a:srgbClr val="9B9B9B"/>
    <a:srgbClr val="EBEBEB"/>
    <a:srgbClr val="E3E3E3"/>
    <a:srgbClr val="A479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60" autoAdjust="0"/>
    <p:restoredTop sz="85812" autoAdjust="0"/>
  </p:normalViewPr>
  <p:slideViewPr>
    <p:cSldViewPr snapToGrid="0">
      <p:cViewPr varScale="1">
        <p:scale>
          <a:sx n="73" d="100"/>
          <a:sy n="73" d="100"/>
        </p:scale>
        <p:origin x="66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F85017B-7F01-4C0A-B4C7-60303D6654F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639DDA3-B006-4E07-A2D0-A22CA49EC7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A3ECE-9AE3-4194-A310-5C9AF1CC78FD}" type="datetimeFigureOut">
              <a:rPr lang="ko-KR" altLang="en-US" smtClean="0"/>
              <a:t>2019-04-03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08D1F8-89FB-47E8-9EEB-7769D5A0B6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517063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6D8CDE-9381-4EC3-8E1E-1A9EED7F47B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02075" y="9517063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71FDE7-B055-4678-9E1B-0153E9AC7D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0143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2676"/>
          </a:xfrm>
          <a:prstGeom prst="rect">
            <a:avLst/>
          </a:prstGeom>
        </p:spPr>
        <p:txBody>
          <a:bodyPr vert="horz" lIns="96606" tIns="48303" rIns="96606" bIns="48303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2676"/>
          </a:xfrm>
          <a:prstGeom prst="rect">
            <a:avLst/>
          </a:prstGeom>
        </p:spPr>
        <p:txBody>
          <a:bodyPr vert="horz" lIns="96606" tIns="48303" rIns="96606" bIns="48303" rtlCol="0"/>
          <a:lstStyle>
            <a:lvl1pPr algn="r">
              <a:defRPr sz="1300"/>
            </a:lvl1pPr>
          </a:lstStyle>
          <a:p>
            <a:fld id="{D1A4F806-FA70-440A-B5BE-A0C509270BFB}" type="datetimeFigureOut">
              <a:rPr lang="ko-KR" altLang="en-US" smtClean="0"/>
              <a:t>2019-04-03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06" tIns="48303" rIns="96606" bIns="48303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817" y="4821506"/>
            <a:ext cx="5510530" cy="3944868"/>
          </a:xfrm>
          <a:prstGeom prst="rect">
            <a:avLst/>
          </a:prstGeom>
        </p:spPr>
        <p:txBody>
          <a:bodyPr vert="horz" lIns="96606" tIns="48303" rIns="96606" bIns="48303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516039"/>
            <a:ext cx="2984871" cy="502674"/>
          </a:xfrm>
          <a:prstGeom prst="rect">
            <a:avLst/>
          </a:prstGeom>
        </p:spPr>
        <p:txBody>
          <a:bodyPr vert="horz" lIns="96606" tIns="48303" rIns="96606" bIns="48303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1698" y="9516039"/>
            <a:ext cx="2984871" cy="502674"/>
          </a:xfrm>
          <a:prstGeom prst="rect">
            <a:avLst/>
          </a:prstGeom>
        </p:spPr>
        <p:txBody>
          <a:bodyPr vert="horz" lIns="96606" tIns="48303" rIns="96606" bIns="48303" rtlCol="0" anchor="b"/>
          <a:lstStyle>
            <a:lvl1pPr algn="r">
              <a:defRPr sz="1300"/>
            </a:lvl1pPr>
          </a:lstStyle>
          <a:p>
            <a:fld id="{6B2F08E0-4B3A-40D7-926D-04B9BB4FE6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23337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이사건의 발표를 </a:t>
            </a:r>
            <a:r>
              <a:rPr lang="ko-KR" altLang="en-US" dirty="0" err="1"/>
              <a:t>맡게된</a:t>
            </a:r>
            <a:r>
              <a:rPr lang="ko-KR" altLang="en-US" dirty="0"/>
              <a:t> 분석관 </a:t>
            </a:r>
            <a:r>
              <a:rPr lang="ko-KR" altLang="en-US" dirty="0" err="1"/>
              <a:t>여민성이라고합니다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4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실제 </a:t>
            </a:r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분석시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 필요한 레지스트리는 </a:t>
            </a:r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하이브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 파일로 저장되는데요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.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 이렇게 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5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가지로 구성이 됩니다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SAM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SECURITY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SOFTWARE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SYSTEM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Ntuser.dat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</a:t>
            </a:r>
            <a:r>
              <a:rPr lang="ko-KR" altLang="en-US" dirty="0" err="1"/>
              <a:t>하이브</a:t>
            </a:r>
            <a:r>
              <a:rPr lang="ko-KR" altLang="en-US" dirty="0"/>
              <a:t> 파일들은 각각 다음과 같은 정보를 담고 있습니다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ko-KR" altLang="en-US" dirty="0" err="1"/>
              <a:t>하이브</a:t>
            </a:r>
            <a:r>
              <a:rPr lang="ko-KR" altLang="en-US" dirty="0"/>
              <a:t> 파일의 경로는 위와 같은 경로에서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5737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실제 </a:t>
            </a:r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분석시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 필요한 레지스트리는 </a:t>
            </a:r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하이브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 파일로 저장되는데요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.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 이렇게 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5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가지로 구성이 됩니다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SAM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SECURITY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SOFTWARE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SYSTEM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Ntuser.dat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</a:t>
            </a:r>
            <a:r>
              <a:rPr lang="ko-KR" altLang="en-US" dirty="0" err="1"/>
              <a:t>하이브</a:t>
            </a:r>
            <a:r>
              <a:rPr lang="ko-KR" altLang="en-US" dirty="0"/>
              <a:t> 파일들은 각각 다음과 같은 정보를 담고 있습니다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ko-KR" altLang="en-US" dirty="0" err="1"/>
              <a:t>하이브</a:t>
            </a:r>
            <a:r>
              <a:rPr lang="ko-KR" altLang="en-US" dirty="0"/>
              <a:t> 파일의 경로는 위와 같은 경로에서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8034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실제 </a:t>
            </a:r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분석시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 필요한 레지스트리는 </a:t>
            </a:r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하이브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 파일로 저장되는데요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.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 이렇게 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5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가지로 구성이 됩니다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SAM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SECURITY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SOFTWARE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SYSTEM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Ntuser.dat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</a:t>
            </a:r>
            <a:r>
              <a:rPr lang="ko-KR" altLang="en-US" dirty="0" err="1"/>
              <a:t>하이브</a:t>
            </a:r>
            <a:r>
              <a:rPr lang="ko-KR" altLang="en-US" dirty="0"/>
              <a:t> 파일들은 각각 다음과 같은 정보를 담고 있습니다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ko-KR" altLang="en-US" dirty="0" err="1"/>
              <a:t>하이브</a:t>
            </a:r>
            <a:r>
              <a:rPr lang="ko-KR" altLang="en-US" dirty="0"/>
              <a:t> 파일의 경로는 위와 같은 경로에서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99688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</a:t>
            </a:r>
            <a:r>
              <a:rPr lang="ko-KR" altLang="en-US" dirty="0" err="1"/>
              <a:t>샬롯의</a:t>
            </a:r>
            <a:r>
              <a:rPr lang="ko-KR" altLang="en-US" dirty="0"/>
              <a:t> 컴퓨터는 윈도우 </a:t>
            </a:r>
            <a:r>
              <a:rPr lang="en-US" altLang="ko-KR" dirty="0"/>
              <a:t>8.1</a:t>
            </a:r>
            <a:r>
              <a:rPr lang="ko-KR" altLang="en-US" dirty="0"/>
              <a:t>로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28</a:t>
            </a:r>
            <a:r>
              <a:rPr lang="ko-KR" altLang="en-US" dirty="0"/>
              <a:t>일에 </a:t>
            </a:r>
            <a:r>
              <a:rPr lang="ko-KR" altLang="en-US" dirty="0" err="1"/>
              <a:t>설치한것을</a:t>
            </a:r>
            <a:r>
              <a:rPr lang="ko-KR" altLang="en-US" dirty="0"/>
              <a:t> 확인할 수 있습니다</a:t>
            </a:r>
            <a:r>
              <a:rPr lang="en-US" altLang="ko-KR" dirty="0"/>
              <a:t>. </a:t>
            </a:r>
            <a:r>
              <a:rPr lang="ko-KR" altLang="en-US" dirty="0"/>
              <a:t>또한 이 컴퓨터의 사용 기간은 </a:t>
            </a:r>
            <a:r>
              <a:rPr lang="en-US" altLang="ko-KR" dirty="0"/>
              <a:t>1</a:t>
            </a:r>
            <a:r>
              <a:rPr lang="ko-KR" altLang="en-US" dirty="0"/>
              <a:t>월</a:t>
            </a:r>
            <a:r>
              <a:rPr lang="en-US" altLang="ko-KR" dirty="0"/>
              <a:t>28</a:t>
            </a:r>
            <a:r>
              <a:rPr lang="ko-KR" altLang="en-US" dirty="0"/>
              <a:t>일부터 </a:t>
            </a:r>
            <a:r>
              <a:rPr lang="en-US" altLang="ko-KR" dirty="0"/>
              <a:t>2</a:t>
            </a:r>
            <a:r>
              <a:rPr lang="ko-KR" altLang="en-US" dirty="0"/>
              <a:t>월</a:t>
            </a:r>
            <a:r>
              <a:rPr lang="en-US" altLang="ko-KR" dirty="0"/>
              <a:t>1</a:t>
            </a:r>
            <a:r>
              <a:rPr lang="ko-KR" altLang="en-US" dirty="0"/>
              <a:t>일까지 인 것을 확인할 수 있죠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2802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응용프로그램 사용 목록을 확인한 결과 스카이프와 </a:t>
            </a:r>
            <a:r>
              <a:rPr lang="en-US" altLang="ko-KR" dirty="0"/>
              <a:t>OUTLOOK</a:t>
            </a:r>
            <a:r>
              <a:rPr lang="ko-KR" altLang="en-US" dirty="0"/>
              <a:t>의 사용 흔적을 확인할 수 있습니다</a:t>
            </a:r>
            <a:r>
              <a:rPr lang="en-US" altLang="ko-KR" dirty="0"/>
              <a:t>. </a:t>
            </a:r>
            <a:r>
              <a:rPr lang="ko-KR" altLang="en-US" dirty="0"/>
              <a:t>즉 </a:t>
            </a:r>
            <a:r>
              <a:rPr lang="ko-KR" altLang="en-US" dirty="0" err="1"/>
              <a:t>샬롯은</a:t>
            </a:r>
            <a:r>
              <a:rPr lang="ko-KR" altLang="en-US" dirty="0"/>
              <a:t> 마약 조직</a:t>
            </a:r>
            <a:r>
              <a:rPr lang="en-US" altLang="ko-KR" dirty="0"/>
              <a:t>A</a:t>
            </a:r>
            <a:r>
              <a:rPr lang="ko-KR" altLang="en-US" dirty="0"/>
              <a:t>와 연락하는 방법은 이메일이거나 스카이프일 것입니다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그럼 이제 </a:t>
            </a:r>
            <a:r>
              <a:rPr lang="en-US" altLang="ko-KR" dirty="0"/>
              <a:t>Autopsy</a:t>
            </a:r>
            <a:r>
              <a:rPr lang="ko-KR" altLang="en-US" dirty="0"/>
              <a:t>로 가서 이메일을 확인합니다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47576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이미징 파일을 분석 도구인 </a:t>
            </a:r>
            <a:r>
              <a:rPr lang="en-US" altLang="ko-KR" dirty="0"/>
              <a:t>autopsy</a:t>
            </a:r>
            <a:r>
              <a:rPr lang="ko-KR" altLang="en-US" dirty="0"/>
              <a:t>에 올리면 </a:t>
            </a:r>
            <a:r>
              <a:rPr lang="en-US" altLang="ko-KR" dirty="0"/>
              <a:t>E-Mail Message</a:t>
            </a:r>
            <a:r>
              <a:rPr lang="ko-KR" altLang="en-US" dirty="0"/>
              <a:t>를 볼 수 있습니다</a:t>
            </a:r>
            <a:r>
              <a:rPr lang="en-US" altLang="ko-KR" dirty="0"/>
              <a:t>. </a:t>
            </a:r>
            <a:r>
              <a:rPr lang="ko-KR" altLang="en-US" dirty="0" err="1"/>
              <a:t>샬롯이</a:t>
            </a:r>
            <a:r>
              <a:rPr lang="ko-KR" altLang="en-US" dirty="0"/>
              <a:t> 마약 조직</a:t>
            </a:r>
            <a:r>
              <a:rPr lang="en-US" altLang="ko-KR" dirty="0"/>
              <a:t>A</a:t>
            </a:r>
            <a:r>
              <a:rPr lang="ko-KR" altLang="en-US" dirty="0"/>
              <a:t>와 연락을 했다면 가장 가능성이 높은 방법이 이메일이기 때문입니다</a:t>
            </a:r>
            <a:r>
              <a:rPr lang="en-US" altLang="ko-KR" dirty="0"/>
              <a:t>. </a:t>
            </a:r>
            <a:r>
              <a:rPr lang="ko-KR" altLang="en-US" dirty="0"/>
              <a:t>그러나 </a:t>
            </a:r>
            <a:r>
              <a:rPr lang="en-US" altLang="ko-KR" dirty="0"/>
              <a:t>E-Mail Message </a:t>
            </a:r>
            <a:r>
              <a:rPr lang="ko-KR" altLang="en-US" dirty="0"/>
              <a:t>약 </a:t>
            </a:r>
            <a:r>
              <a:rPr lang="en-US" altLang="ko-KR" dirty="0"/>
              <a:t>1500</a:t>
            </a:r>
            <a:r>
              <a:rPr lang="ko-KR" altLang="en-US" dirty="0"/>
              <a:t>개의 메시지 내용을 읽어본 결과 마약 조직과는 연관되어 있지 않은 내용이었습니다</a:t>
            </a:r>
            <a:r>
              <a:rPr lang="en-US" altLang="ko-KR" dirty="0"/>
              <a:t>. </a:t>
            </a:r>
            <a:r>
              <a:rPr lang="ko-KR" altLang="en-US" dirty="0"/>
              <a:t>그렇다면 스카이프로 이동해보겠습니다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9013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스카이프에 경우 다음과 같은 경로에 채팅 내역을 </a:t>
            </a:r>
            <a:r>
              <a:rPr lang="en-US" altLang="ko-KR" dirty="0" err="1"/>
              <a:t>main.db</a:t>
            </a:r>
            <a:r>
              <a:rPr lang="ko-KR" altLang="en-US" dirty="0"/>
              <a:t>에 저장합니다</a:t>
            </a:r>
            <a:r>
              <a:rPr lang="en-US" altLang="ko-KR" dirty="0"/>
              <a:t>. </a:t>
            </a:r>
            <a:r>
              <a:rPr lang="ko-KR" altLang="en-US" dirty="0"/>
              <a:t>그런데 </a:t>
            </a:r>
            <a:r>
              <a:rPr lang="ko-KR" altLang="en-US" dirty="0" err="1"/>
              <a:t>샬롯의</a:t>
            </a:r>
            <a:r>
              <a:rPr lang="ko-KR" altLang="en-US" dirty="0"/>
              <a:t> </a:t>
            </a:r>
            <a:r>
              <a:rPr lang="en-US" altLang="ko-KR" dirty="0"/>
              <a:t>skype</a:t>
            </a:r>
            <a:r>
              <a:rPr lang="ko-KR" altLang="en-US" dirty="0"/>
              <a:t>에 들어가보면 </a:t>
            </a:r>
            <a:r>
              <a:rPr lang="en-US" altLang="ko-KR" dirty="0" err="1"/>
              <a:t>main.db</a:t>
            </a:r>
            <a:r>
              <a:rPr lang="ko-KR" altLang="en-US" dirty="0"/>
              <a:t>가 존재하지 않는 것을 확인할 수 있습니다</a:t>
            </a:r>
            <a:r>
              <a:rPr lang="en-US" altLang="ko-KR" dirty="0"/>
              <a:t>. </a:t>
            </a:r>
            <a:r>
              <a:rPr lang="ko-KR" altLang="en-US" dirty="0"/>
              <a:t>삭제된 것으로 추측되어 휴지통으로 이동하여 </a:t>
            </a:r>
            <a:r>
              <a:rPr lang="en-US" altLang="ko-KR" dirty="0" err="1"/>
              <a:t>db</a:t>
            </a:r>
            <a:r>
              <a:rPr lang="ko-KR" altLang="en-US" dirty="0"/>
              <a:t>파일이 있는지를 확인해보았습니다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65896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스카이프에 경우 다음과 같은 경로에 채팅 내역을 </a:t>
            </a:r>
            <a:r>
              <a:rPr lang="en-US" altLang="ko-KR" dirty="0" err="1"/>
              <a:t>main.db</a:t>
            </a:r>
            <a:r>
              <a:rPr lang="ko-KR" altLang="en-US" dirty="0"/>
              <a:t>에 저장합니다</a:t>
            </a:r>
            <a:r>
              <a:rPr lang="en-US" altLang="ko-KR" dirty="0"/>
              <a:t>. </a:t>
            </a:r>
            <a:r>
              <a:rPr lang="ko-KR" altLang="en-US" dirty="0"/>
              <a:t>그런데 </a:t>
            </a:r>
            <a:r>
              <a:rPr lang="ko-KR" altLang="en-US" dirty="0" err="1"/>
              <a:t>샬롯의</a:t>
            </a:r>
            <a:r>
              <a:rPr lang="ko-KR" altLang="en-US" dirty="0"/>
              <a:t> </a:t>
            </a:r>
            <a:r>
              <a:rPr lang="en-US" altLang="ko-KR" dirty="0"/>
              <a:t>skype</a:t>
            </a:r>
            <a:r>
              <a:rPr lang="ko-KR" altLang="en-US" dirty="0"/>
              <a:t>에 들어가보면 </a:t>
            </a:r>
            <a:r>
              <a:rPr lang="en-US" altLang="ko-KR" dirty="0" err="1"/>
              <a:t>main.db</a:t>
            </a:r>
            <a:r>
              <a:rPr lang="ko-KR" altLang="en-US" dirty="0"/>
              <a:t>가 존재하지 않는 것을 확인할 수 있습니다</a:t>
            </a:r>
            <a:r>
              <a:rPr lang="en-US" altLang="ko-KR" dirty="0"/>
              <a:t>. </a:t>
            </a:r>
            <a:r>
              <a:rPr lang="ko-KR" altLang="en-US" dirty="0"/>
              <a:t>삭제된 것으로 추측되어 휴지통으로 이동하여 </a:t>
            </a:r>
            <a:r>
              <a:rPr lang="en-US" altLang="ko-KR" dirty="0" err="1"/>
              <a:t>db</a:t>
            </a:r>
            <a:r>
              <a:rPr lang="ko-KR" altLang="en-US" dirty="0"/>
              <a:t>파일이 있는지를 확인해보았습니다</a:t>
            </a:r>
            <a:r>
              <a:rPr lang="en-US" altLang="ko-KR" dirty="0"/>
              <a:t>. $R</a:t>
            </a:r>
            <a:r>
              <a:rPr lang="ko-KR" altLang="en-US" dirty="0"/>
              <a:t>로 시작하는 파일과 </a:t>
            </a:r>
            <a:r>
              <a:rPr lang="en-US" altLang="ko-KR" dirty="0"/>
              <a:t>$I</a:t>
            </a:r>
            <a:r>
              <a:rPr lang="ko-KR" altLang="en-US" dirty="0"/>
              <a:t>로 시작하는 파일이 존재합니다</a:t>
            </a:r>
            <a:r>
              <a:rPr lang="en-US" altLang="ko-KR" dirty="0"/>
              <a:t>. </a:t>
            </a:r>
            <a:r>
              <a:rPr lang="ko-KR" altLang="en-US" dirty="0"/>
              <a:t>휴지통의 경우 </a:t>
            </a:r>
            <a:r>
              <a:rPr lang="en-US" altLang="ko-KR" dirty="0"/>
              <a:t>$R</a:t>
            </a:r>
            <a:r>
              <a:rPr lang="ko-KR" altLang="en-US" dirty="0"/>
              <a:t>로 시작하는 파일은 삭제된 파일의 원본이고 </a:t>
            </a:r>
            <a:r>
              <a:rPr lang="en-US" altLang="ko-KR" dirty="0"/>
              <a:t>$I</a:t>
            </a:r>
            <a:r>
              <a:rPr lang="ko-KR" altLang="en-US" dirty="0"/>
              <a:t>로 시작하는 파일은 </a:t>
            </a:r>
            <a:r>
              <a:rPr lang="en-US" altLang="ko-KR" dirty="0"/>
              <a:t>%R</a:t>
            </a:r>
            <a:r>
              <a:rPr lang="ko-KR" altLang="en-US" dirty="0"/>
              <a:t>로 시작하는 파일의 메타데이터가 저장된 파일입니다</a:t>
            </a:r>
            <a:r>
              <a:rPr lang="en-US" altLang="ko-KR" dirty="0"/>
              <a:t>. $I</a:t>
            </a:r>
            <a:r>
              <a:rPr lang="ko-KR" altLang="en-US" dirty="0"/>
              <a:t>로 시작하는 파일을 눌러보니 </a:t>
            </a:r>
            <a:r>
              <a:rPr lang="en-US" altLang="ko-KR" dirty="0" err="1"/>
              <a:t>main.db</a:t>
            </a:r>
            <a:r>
              <a:rPr lang="ko-KR" altLang="en-US" dirty="0"/>
              <a:t>파일임을 확인할 수 있습니다</a:t>
            </a:r>
            <a:r>
              <a:rPr lang="en-US" altLang="ko-KR" dirty="0"/>
              <a:t>. </a:t>
            </a:r>
            <a:r>
              <a:rPr lang="ko-KR" altLang="en-US" dirty="0"/>
              <a:t>즉 </a:t>
            </a:r>
            <a:r>
              <a:rPr lang="en-US" altLang="ko-KR" dirty="0"/>
              <a:t>$R</a:t>
            </a:r>
            <a:r>
              <a:rPr lang="ko-KR" altLang="en-US" dirty="0"/>
              <a:t>은 삭제된 스카이프 채팅내역의 원본입니다</a:t>
            </a:r>
            <a:r>
              <a:rPr lang="en-US" altLang="ko-KR" dirty="0"/>
              <a:t>. </a:t>
            </a:r>
            <a:r>
              <a:rPr lang="ko-KR" altLang="en-US" dirty="0"/>
              <a:t>이를 추출하여 </a:t>
            </a:r>
            <a:r>
              <a:rPr lang="en-US" altLang="ko-KR" dirty="0" err="1"/>
              <a:t>db</a:t>
            </a:r>
            <a:r>
              <a:rPr lang="ko-KR" altLang="en-US" dirty="0"/>
              <a:t>파일을 읽습니다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73807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복구한 </a:t>
            </a:r>
            <a:r>
              <a:rPr lang="en-US" altLang="ko-KR" dirty="0" err="1"/>
              <a:t>db</a:t>
            </a:r>
            <a:r>
              <a:rPr lang="ko-KR" altLang="en-US" dirty="0"/>
              <a:t>의 스카이프 채팅 내역입니다</a:t>
            </a:r>
            <a:r>
              <a:rPr lang="en-US" altLang="ko-KR" dirty="0"/>
              <a:t>. </a:t>
            </a:r>
            <a:r>
              <a:rPr lang="ko-KR" altLang="en-US" dirty="0" err="1"/>
              <a:t>보시다시피</a:t>
            </a:r>
            <a:r>
              <a:rPr lang="ko-KR" altLang="en-US" dirty="0"/>
              <a:t> </a:t>
            </a:r>
            <a:r>
              <a:rPr lang="ko-KR" altLang="en-US" dirty="0" err="1"/>
              <a:t>샬롯이</a:t>
            </a:r>
            <a:r>
              <a:rPr lang="ko-KR" altLang="en-US" dirty="0"/>
              <a:t> </a:t>
            </a:r>
            <a:r>
              <a:rPr lang="ko-KR" altLang="en-US" dirty="0" err="1"/>
              <a:t>존스미스와</a:t>
            </a:r>
            <a:r>
              <a:rPr lang="ko-KR" altLang="en-US" dirty="0"/>
              <a:t> 연락한 내용입니다</a:t>
            </a:r>
            <a:r>
              <a:rPr lang="en-US" altLang="ko-KR" dirty="0"/>
              <a:t>.  </a:t>
            </a:r>
            <a:r>
              <a:rPr lang="ko-KR" altLang="en-US" dirty="0" err="1"/>
              <a:t>샬롯은</a:t>
            </a:r>
            <a:r>
              <a:rPr lang="ko-KR" altLang="en-US" dirty="0"/>
              <a:t> </a:t>
            </a:r>
            <a:r>
              <a:rPr lang="ko-KR" altLang="en-US" dirty="0" err="1"/>
              <a:t>존스미스에게</a:t>
            </a:r>
            <a:r>
              <a:rPr lang="ko-KR" altLang="en-US" dirty="0"/>
              <a:t> </a:t>
            </a:r>
            <a:r>
              <a:rPr lang="ko-KR" altLang="en-US" dirty="0" err="1"/>
              <a:t>모든걸</a:t>
            </a:r>
            <a:r>
              <a:rPr lang="ko-KR" altLang="en-US" dirty="0"/>
              <a:t> 지우고 </a:t>
            </a:r>
            <a:r>
              <a:rPr lang="en-US" altLang="ko-KR" dirty="0"/>
              <a:t>pc</a:t>
            </a:r>
            <a:r>
              <a:rPr lang="ko-KR" altLang="en-US" dirty="0"/>
              <a:t>를 재구성하였기에 더 이상 추적이 붙지 않을 것이라고 이야기하며 보스로부터 새로운 소식이 있냐고 묻습니다</a:t>
            </a:r>
            <a:r>
              <a:rPr lang="en-US" altLang="ko-KR" dirty="0"/>
              <a:t>. </a:t>
            </a:r>
            <a:r>
              <a:rPr lang="ko-KR" altLang="en-US" dirty="0"/>
              <a:t>그리고 존 스미스로 부터 </a:t>
            </a:r>
            <a:r>
              <a:rPr lang="en-US" altLang="ko-KR" dirty="0"/>
              <a:t>Details.docx</a:t>
            </a:r>
            <a:r>
              <a:rPr lang="ko-KR" altLang="en-US" dirty="0"/>
              <a:t>라는 워드 목록을 받는데요</a:t>
            </a:r>
            <a:r>
              <a:rPr lang="en-US" altLang="ko-KR" dirty="0"/>
              <a:t>. 2</a:t>
            </a:r>
            <a:r>
              <a:rPr lang="ko-KR" altLang="en-US" dirty="0"/>
              <a:t>월 첫째 주까지 그 워드 목록을 준비하여 서로 만날 것을 약속합니다</a:t>
            </a:r>
            <a:r>
              <a:rPr lang="en-US" altLang="ko-KR" dirty="0"/>
              <a:t>. </a:t>
            </a:r>
            <a:r>
              <a:rPr lang="ko-KR" altLang="en-US" dirty="0"/>
              <a:t>또한 워드파일도 삭제할 것을 </a:t>
            </a:r>
            <a:r>
              <a:rPr lang="ko-KR" altLang="en-US" dirty="0" err="1"/>
              <a:t>당부하는걸</a:t>
            </a:r>
            <a:r>
              <a:rPr lang="ko-KR" altLang="en-US" dirty="0"/>
              <a:t>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43488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My skype received files </a:t>
            </a:r>
            <a:r>
              <a:rPr lang="ko-KR" altLang="en-US" dirty="0"/>
              <a:t>폴더를 확인한 결과 본디 저장되어 있어야할 </a:t>
            </a:r>
            <a:r>
              <a:rPr lang="en-US" altLang="ko-KR" dirty="0"/>
              <a:t>details.docx</a:t>
            </a:r>
            <a:r>
              <a:rPr lang="ko-KR" altLang="en-US" dirty="0"/>
              <a:t>파일은 존재하지 않았습니다</a:t>
            </a:r>
            <a:r>
              <a:rPr lang="en-US" altLang="ko-KR" dirty="0"/>
              <a:t>. </a:t>
            </a:r>
            <a:r>
              <a:rPr lang="ko-KR" altLang="en-US" dirty="0"/>
              <a:t>만약 받은 다음 이동한 뒤 열어보았을 수도 있으므로 열어본 워드 파일 목록을 확인해 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09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사건의 개요부터 분석 결과까지 자세하게 발표할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2687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Details.docx</a:t>
            </a:r>
            <a:r>
              <a:rPr lang="ko-KR" altLang="en-US" dirty="0"/>
              <a:t>가 </a:t>
            </a:r>
            <a:r>
              <a:rPr lang="en-US" altLang="ko-KR" dirty="0"/>
              <a:t>My Skype Received Files </a:t>
            </a:r>
            <a:r>
              <a:rPr lang="ko-KR" altLang="en-US" dirty="0"/>
              <a:t>폴더에서 삭제 된 것을 확인할 수 있습니다</a:t>
            </a:r>
            <a:r>
              <a:rPr lang="en-US" altLang="ko-KR" dirty="0"/>
              <a:t>. </a:t>
            </a:r>
            <a:r>
              <a:rPr lang="ko-KR" altLang="en-US" dirty="0"/>
              <a:t>그렇다면 삭제를 한 것이 분명해 보입니다</a:t>
            </a:r>
            <a:r>
              <a:rPr lang="en-US" altLang="ko-KR" dirty="0"/>
              <a:t>. </a:t>
            </a:r>
            <a:r>
              <a:rPr lang="ko-KR" altLang="en-US" dirty="0"/>
              <a:t>단순한 삭제가 아닌 삭제 툴을 사용하였을 수 있으므로 다운로드 목록을 확인해 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88492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다운로드 폴더를 확인해본 결과 </a:t>
            </a:r>
            <a:r>
              <a:rPr lang="en-US" altLang="ko-KR" dirty="0" err="1"/>
              <a:t>sdelete</a:t>
            </a:r>
            <a:r>
              <a:rPr lang="ko-KR" altLang="en-US" dirty="0"/>
              <a:t>라는 프로그램이 확인 되었습니다</a:t>
            </a:r>
            <a:r>
              <a:rPr lang="en-US" altLang="ko-KR" dirty="0"/>
              <a:t>. </a:t>
            </a:r>
            <a:r>
              <a:rPr lang="ko-KR" altLang="en-US" dirty="0"/>
              <a:t>이 프로그램을 찾아본 결과</a:t>
            </a:r>
          </a:p>
        </p:txBody>
      </p:sp>
    </p:spTree>
    <p:extLst>
      <p:ext uri="{BB962C8B-B14F-4D97-AF65-F5344CB8AC3E}">
        <p14:creationId xmlns:p14="http://schemas.microsoft.com/office/powerpoint/2010/main" val="28794252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보안 삭제 툴이었습니다</a:t>
            </a:r>
            <a:r>
              <a:rPr lang="en-US" altLang="ko-KR" dirty="0"/>
              <a:t>. </a:t>
            </a:r>
            <a:r>
              <a:rPr lang="ko-KR" altLang="en-US" dirty="0"/>
              <a:t>사용 방법은 </a:t>
            </a:r>
            <a:r>
              <a:rPr lang="en-US" altLang="ko-KR" dirty="0" err="1"/>
              <a:t>cmd</a:t>
            </a:r>
            <a:r>
              <a:rPr lang="ko-KR" altLang="en-US" dirty="0"/>
              <a:t>를 이용하는 방식이었으므로 </a:t>
            </a:r>
            <a:r>
              <a:rPr lang="en-US" altLang="ko-KR" dirty="0" err="1"/>
              <a:t>cmd</a:t>
            </a:r>
            <a:r>
              <a:rPr lang="ko-KR" altLang="en-US" dirty="0"/>
              <a:t>가 사용되었는지 확인해 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49982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보안 삭제 툴이었습니다</a:t>
            </a:r>
            <a:r>
              <a:rPr lang="en-US" altLang="ko-KR" dirty="0"/>
              <a:t>. </a:t>
            </a:r>
            <a:r>
              <a:rPr lang="ko-KR" altLang="en-US" dirty="0"/>
              <a:t>사용 방법은 </a:t>
            </a:r>
            <a:r>
              <a:rPr lang="en-US" altLang="ko-KR" dirty="0" err="1"/>
              <a:t>cmd</a:t>
            </a:r>
            <a:r>
              <a:rPr lang="ko-KR" altLang="en-US" dirty="0"/>
              <a:t>를 이용하는 방식이었으므로 </a:t>
            </a:r>
            <a:r>
              <a:rPr lang="en-US" altLang="ko-KR" dirty="0" err="1"/>
              <a:t>cmd</a:t>
            </a:r>
            <a:r>
              <a:rPr lang="ko-KR" altLang="en-US" dirty="0"/>
              <a:t>가 사용되었는지 확인해 보았습니다</a:t>
            </a:r>
            <a:r>
              <a:rPr lang="en-US" altLang="ko-KR" dirty="0"/>
              <a:t>. </a:t>
            </a:r>
            <a:r>
              <a:rPr lang="ko-KR" altLang="en-US" dirty="0"/>
              <a:t>응용프로그램에서는 </a:t>
            </a:r>
            <a:r>
              <a:rPr lang="en-US" altLang="ko-KR" dirty="0" err="1"/>
              <a:t>cmd</a:t>
            </a:r>
            <a:r>
              <a:rPr lang="ko-KR" altLang="en-US" dirty="0"/>
              <a:t>의 사용 흔적을 확인할 수 있었습니다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ko-KR" altLang="en-US" dirty="0" err="1"/>
              <a:t>샬롯이</a:t>
            </a:r>
            <a:r>
              <a:rPr lang="ko-KR" altLang="en-US" dirty="0"/>
              <a:t> 보안삭제를 통해 원본을 복구할 수 없도록 삭제하였다면 남아있는 흔적을 찾는 방법밖에는 없었습니다</a:t>
            </a:r>
            <a:r>
              <a:rPr lang="en-US" altLang="ko-KR" dirty="0"/>
              <a:t>. </a:t>
            </a:r>
            <a:r>
              <a:rPr lang="ko-KR" altLang="en-US" dirty="0"/>
              <a:t>따라서 썸네일을 확인하는 방향으로 길을 우회했습니다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63651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썸네일은 한번 </a:t>
            </a:r>
            <a:r>
              <a:rPr lang="ko-KR" altLang="en-US" dirty="0" err="1"/>
              <a:t>방문시</a:t>
            </a:r>
            <a:r>
              <a:rPr lang="ko-KR" altLang="en-US" dirty="0"/>
              <a:t> 다음에 재방문 </a:t>
            </a:r>
            <a:r>
              <a:rPr lang="ko-KR" altLang="en-US" dirty="0" err="1"/>
              <a:t>했을때</a:t>
            </a:r>
            <a:r>
              <a:rPr lang="ko-KR" altLang="en-US" dirty="0"/>
              <a:t> 속도를 높이기 위해 사용하는 미리보기 입니다</a:t>
            </a:r>
            <a:r>
              <a:rPr lang="en-US" altLang="ko-KR" dirty="0"/>
              <a:t>. </a:t>
            </a:r>
            <a:r>
              <a:rPr lang="ko-KR" altLang="en-US" dirty="0"/>
              <a:t>이 경우 원본이 삭제되어도 남아있고 지원해주는 파일 </a:t>
            </a:r>
            <a:r>
              <a:rPr lang="ko-KR" altLang="en-US" dirty="0" err="1"/>
              <a:t>목록중</a:t>
            </a:r>
            <a:r>
              <a:rPr lang="ko-KR" altLang="en-US" dirty="0"/>
              <a:t> 워드파일이 존재하므로 썸네일을 추출해 봤습니다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39411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썸네일의 경로로 들어가서 썸네일을 추출한 뒤 썸네일을 하나하나 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059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썸네일의 경로로 들어가서 썸네일을 추출한 뒤 썸네일을 하나하나 보았습니다</a:t>
            </a:r>
            <a:r>
              <a:rPr lang="en-US" altLang="ko-KR" dirty="0"/>
              <a:t>. </a:t>
            </a:r>
            <a:r>
              <a:rPr lang="ko-KR" altLang="en-US" dirty="0"/>
              <a:t>그 결과 </a:t>
            </a:r>
            <a:r>
              <a:rPr lang="en-US" altLang="ko-KR" dirty="0"/>
              <a:t>thumbcache256.db</a:t>
            </a:r>
            <a:r>
              <a:rPr lang="ko-KR" altLang="en-US" dirty="0"/>
              <a:t>에서 다음과 같은 파일을 발견 하였고 이 파일은 다음 마약 거래의 암호 코드로 추측됩니다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45441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22719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분석 결과는 다음과 같습니다</a:t>
            </a:r>
            <a:r>
              <a:rPr lang="en-US" altLang="ko-KR" dirty="0"/>
              <a:t>. </a:t>
            </a:r>
            <a:r>
              <a:rPr lang="ko-KR" altLang="en-US" dirty="0" err="1"/>
              <a:t>샬롯은</a:t>
            </a:r>
            <a:r>
              <a:rPr lang="ko-KR" altLang="en-US" dirty="0"/>
              <a:t> 복원된 스카이프 채팅 목록에 의거 마약조직과 관련이 있다는 것이 밝혀졌습니다</a:t>
            </a:r>
            <a:r>
              <a:rPr lang="en-US" altLang="ko-KR" dirty="0"/>
              <a:t>. </a:t>
            </a:r>
            <a:r>
              <a:rPr lang="ko-KR" altLang="en-US" dirty="0"/>
              <a:t>또한 다음 마약 거래의 암호 코드는 </a:t>
            </a:r>
            <a:r>
              <a:rPr lang="en-US" altLang="ko-KR" dirty="0"/>
              <a:t>T162-BE8829/BRU102883 </a:t>
            </a:r>
            <a:r>
              <a:rPr lang="ko-KR" altLang="en-US" dirty="0"/>
              <a:t>임이 밝혀졌습니다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7215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2011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9769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거대 마약 조직</a:t>
            </a:r>
            <a:r>
              <a:rPr lang="en-US" altLang="ko-KR" dirty="0"/>
              <a:t>A</a:t>
            </a:r>
            <a:r>
              <a:rPr lang="ko-KR" altLang="en-US" dirty="0"/>
              <a:t>의 수뇌부를 잡으려고 하는 경찰은 체포한 조직원으로 부터 다음과 같은 자백을 받았습니다</a:t>
            </a:r>
            <a:r>
              <a:rPr lang="en-US" altLang="ko-KR" dirty="0"/>
              <a:t>..  “</a:t>
            </a:r>
            <a:r>
              <a:rPr lang="ko-KR" altLang="en-US" dirty="0"/>
              <a:t>얼마 전 조직에서 브로커 </a:t>
            </a:r>
            <a:r>
              <a:rPr lang="ko-KR" altLang="en-US" dirty="0" err="1"/>
              <a:t>샬롯에게</a:t>
            </a:r>
            <a:r>
              <a:rPr lang="ko-KR" altLang="en-US" dirty="0"/>
              <a:t> 마약 거래 암호 코드를 전달하였다“</a:t>
            </a:r>
          </a:p>
        </p:txBody>
      </p:sp>
    </p:spTree>
    <p:extLst>
      <p:ext uri="{BB962C8B-B14F-4D97-AF65-F5344CB8AC3E}">
        <p14:creationId xmlns:p14="http://schemas.microsoft.com/office/powerpoint/2010/main" val="2948259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</a:t>
            </a:r>
            <a:r>
              <a:rPr lang="ko-KR" altLang="en-US" dirty="0" err="1"/>
              <a:t>샬롯은</a:t>
            </a:r>
            <a:r>
              <a:rPr lang="ko-KR" altLang="en-US" dirty="0"/>
              <a:t> 경찰에서도 예의 주시 하고 있던 대상으로 기존에도 마약 밀매로 체포되었던 전과가 있었습니다</a:t>
            </a:r>
            <a:r>
              <a:rPr lang="en-US" altLang="ko-KR" dirty="0"/>
              <a:t>. </a:t>
            </a:r>
            <a:r>
              <a:rPr lang="ko-KR" altLang="en-US" dirty="0"/>
              <a:t>경찰은 </a:t>
            </a:r>
            <a:r>
              <a:rPr lang="ko-KR" altLang="en-US" dirty="0" err="1"/>
              <a:t>샬롯의</a:t>
            </a:r>
            <a:r>
              <a:rPr lang="ko-KR" altLang="en-US" dirty="0"/>
              <a:t> 집을 급습하여 체포하였으나 </a:t>
            </a:r>
            <a:r>
              <a:rPr lang="ko-KR" altLang="en-US" dirty="0" err="1"/>
              <a:t>샬롯은</a:t>
            </a:r>
            <a:r>
              <a:rPr lang="ko-KR" altLang="en-US" dirty="0"/>
              <a:t> 마약 조직</a:t>
            </a:r>
            <a:r>
              <a:rPr lang="en-US" altLang="ko-KR" dirty="0"/>
              <a:t>A</a:t>
            </a:r>
            <a:r>
              <a:rPr lang="ko-KR" altLang="en-US" dirty="0"/>
              <a:t>와는 연락은 커녕 관련도 없으며 자신은 마약 브로커 일에 아예 손을 뗐다고 주장하고 있습니다</a:t>
            </a:r>
            <a:r>
              <a:rPr lang="en-US" altLang="ko-KR" dirty="0"/>
              <a:t>. </a:t>
            </a:r>
            <a:r>
              <a:rPr lang="ko-KR" altLang="en-US" dirty="0"/>
              <a:t>따라서 경찰은 </a:t>
            </a:r>
            <a:r>
              <a:rPr lang="ko-KR" altLang="en-US" dirty="0" err="1"/>
              <a:t>샬롯의</a:t>
            </a:r>
            <a:r>
              <a:rPr lang="ko-KR" altLang="en-US" dirty="0"/>
              <a:t> 집에 있던 컴퓨터를 증거물로 분석을 의뢰하였습니다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7968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2961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경찰이 의뢰한 분석 목적을 요약하면 다음과 같습니다</a:t>
            </a:r>
            <a:r>
              <a:rPr lang="en-US" altLang="ko-KR" dirty="0"/>
              <a:t>. </a:t>
            </a:r>
            <a:r>
              <a:rPr lang="ko-KR" altLang="en-US" dirty="0"/>
              <a:t>첫째 </a:t>
            </a:r>
            <a:r>
              <a:rPr lang="ko-KR" altLang="en-US" dirty="0" err="1"/>
              <a:t>샬롯은</a:t>
            </a:r>
            <a:r>
              <a:rPr lang="ko-KR" altLang="en-US" dirty="0"/>
              <a:t> 현재 마약 조직 </a:t>
            </a:r>
            <a:r>
              <a:rPr lang="en-US" altLang="ko-KR" dirty="0"/>
              <a:t>A</a:t>
            </a:r>
            <a:r>
              <a:rPr lang="ko-KR" altLang="en-US" dirty="0"/>
              <a:t>와 관련되어 있다는 혐의를 아예 부인하고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샬롯은</a:t>
            </a:r>
            <a:r>
              <a:rPr lang="ko-KR" altLang="en-US" dirty="0"/>
              <a:t> 마약 브로커는 아예 손을 뗐다고 주장하고 있습니다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ko-KR" altLang="en-US" dirty="0" err="1"/>
              <a:t>샬롯이</a:t>
            </a:r>
            <a:r>
              <a:rPr lang="ko-KR" altLang="en-US" dirty="0"/>
              <a:t> 마약 브로커 역할을 했다는 증거가 필요합니다</a:t>
            </a:r>
            <a:r>
              <a:rPr lang="en-US" altLang="ko-KR" dirty="0"/>
              <a:t>. </a:t>
            </a:r>
            <a:r>
              <a:rPr lang="ko-KR" altLang="en-US" dirty="0"/>
              <a:t>둘째로는 조직원이 제보했던 </a:t>
            </a:r>
            <a:r>
              <a:rPr lang="ko-KR" altLang="en-US" dirty="0" err="1"/>
              <a:t>샬롯에게</a:t>
            </a:r>
            <a:r>
              <a:rPr lang="ko-KR" altLang="en-US" dirty="0"/>
              <a:t> 전달된 다음 마약거래의 암호 코드입니다</a:t>
            </a:r>
            <a:r>
              <a:rPr lang="en-US" altLang="ko-KR" dirty="0"/>
              <a:t>. </a:t>
            </a:r>
            <a:r>
              <a:rPr lang="ko-KR" altLang="en-US" dirty="0"/>
              <a:t>이 두가지를 찾아내는 것이 목표입니다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6656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5819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먼저 저는 이미징 파일에서 레지스트리를 추출하였습니다</a:t>
            </a:r>
            <a:r>
              <a:rPr lang="en-US" altLang="ko-KR" dirty="0"/>
              <a:t>. </a:t>
            </a:r>
            <a:r>
              <a:rPr lang="ko-KR" altLang="en-US" dirty="0"/>
              <a:t>레지스트리를 추출하는 이유는 다음과 같은데요 레지스트리를 통해서 시스템 정보와 사용자의 다양한 정보 확인이 가능합니다</a:t>
            </a:r>
            <a:r>
              <a:rPr lang="en-US" altLang="ko-KR" dirty="0"/>
              <a:t>. </a:t>
            </a:r>
            <a:r>
              <a:rPr lang="ko-KR" altLang="en-US" dirty="0"/>
              <a:t>이 레지스트리는 다음과 같이 구성되어 있는데요 그 중에서도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이 둘이 중요하다고 볼 수 있습니다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.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3590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65B84B-4B7E-4D18-95CA-461B92ACA6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ECF5E93-0050-4CA6-8550-5FB1C81F21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F7596F-5D22-4DEB-9924-E17203DFB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AF7D-41CA-418C-98F6-F67C279F9AD2}" type="datetime1">
              <a:rPr lang="ko-KR" altLang="en-US" smtClean="0"/>
              <a:t>2019-04-03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00EEBA-A81C-4E44-AD4A-B20E0EA68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3825"/>
            <a:ext cx="4114800" cy="365125"/>
          </a:xfrm>
        </p:spPr>
        <p:txBody>
          <a:bodyPr/>
          <a:lstStyle/>
          <a:p>
            <a:r>
              <a:rPr lang="en-US" altLang="ko-KR" dirty="0"/>
              <a:t>8</a:t>
            </a:r>
            <a:r>
              <a:rPr lang="ko-KR" altLang="en-US" dirty="0"/>
              <a:t>조 </a:t>
            </a:r>
            <a:r>
              <a:rPr lang="en-US" altLang="ko-KR" dirty="0"/>
              <a:t>- </a:t>
            </a:r>
            <a:r>
              <a:rPr lang="ko-KR" altLang="en-US" dirty="0"/>
              <a:t>내 정보 안전하게 내 맘대로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668AD6-7739-4D76-9F8A-1D5AD0981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013286D2-C59A-4CCD-A5AD-BE83D7BEBDD1}" type="slidenum">
              <a:rPr lang="ko-KR" altLang="en-US" smtClean="0"/>
              <a:pPr/>
              <a:t>‹#›</a:t>
            </a:fld>
            <a:r>
              <a:rPr lang="en-US" altLang="ko-KR"/>
              <a:t>/14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5427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B1AAD-8C0E-4BAC-821A-5393768C4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565369-0AD2-4198-AA2E-9F2BCD3A55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E15465-2D35-42A0-9331-516F27B16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9FD9C-F545-462F-B5EE-8F05E5E7E42F}" type="datetime1">
              <a:rPr lang="ko-KR" altLang="en-US" smtClean="0"/>
              <a:t>2019-04-03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3703AA-C2EE-4519-B000-25BB29A4D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8</a:t>
            </a:r>
            <a:r>
              <a:rPr lang="ko-KR" altLang="en-US"/>
              <a:t>조 </a:t>
            </a:r>
            <a:r>
              <a:rPr lang="en-US" altLang="ko-KR"/>
              <a:t>- </a:t>
            </a:r>
            <a:r>
              <a:rPr lang="ko-KR" altLang="en-US"/>
              <a:t>내 정보 안전하게 내 맘대로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8F2915-57BC-4B27-A8D1-979B79213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86D2-C59A-4CCD-A5AD-BE83D7BEBD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09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542149F-5A67-42DB-9BB4-CEF6951BCE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63914D-5066-4D19-9FA3-2C527F1E04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4FA258-0D24-42B5-9B1D-ADD6F5E4F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17B-CE85-4647-AF3B-ED49E4802999}" type="datetime1">
              <a:rPr lang="ko-KR" altLang="en-US" smtClean="0"/>
              <a:t>2019-04-03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C17CF8-2279-4685-9600-1022353F3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8</a:t>
            </a:r>
            <a:r>
              <a:rPr lang="ko-KR" altLang="en-US"/>
              <a:t>조 </a:t>
            </a:r>
            <a:r>
              <a:rPr lang="en-US" altLang="ko-KR"/>
              <a:t>- </a:t>
            </a:r>
            <a:r>
              <a:rPr lang="ko-KR" altLang="en-US"/>
              <a:t>내 정보 안전하게 내 맘대로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AC7C5F-8DDE-4F08-B442-57F05277D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86D2-C59A-4CCD-A5AD-BE83D7BEBD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741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FD038-5A31-4F3C-B80D-1B774150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69D86F-872C-47D4-9297-0801A7C7B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C6CA9B-12FE-4F3C-BA4C-6C2234D1A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21581-48B6-4377-B7F5-54C3A3357D8D}" type="datetime1">
              <a:rPr lang="ko-KR" altLang="en-US" smtClean="0"/>
              <a:t>2019-04-03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BF5284-6E31-48F6-AB45-2799346A1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8</a:t>
            </a:r>
            <a:r>
              <a:rPr lang="ko-KR" altLang="en-US"/>
              <a:t>조 </a:t>
            </a:r>
            <a:r>
              <a:rPr lang="en-US" altLang="ko-KR"/>
              <a:t>- </a:t>
            </a:r>
            <a:r>
              <a:rPr lang="ko-KR" altLang="en-US"/>
              <a:t>내 정보 안전하게 내 맘대로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A7DFC1-4B33-4BBC-B672-462DBAD4B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86D2-C59A-4CCD-A5AD-BE83D7BEBD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358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8AB8E4-944B-414E-A6BD-BD5C9DDAF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E5F487-2E39-4135-A2F7-037974986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76CF9C-54A1-4C91-823A-DCB4A5558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DB90D-C3D6-40F0-B10E-84CC9C9E28A9}" type="datetime1">
              <a:rPr lang="ko-KR" altLang="en-US" smtClean="0"/>
              <a:t>2019-04-03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4C069B-43EE-4900-AACB-26EF1B7D2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8</a:t>
            </a:r>
            <a:r>
              <a:rPr lang="ko-KR" altLang="en-US"/>
              <a:t>조 </a:t>
            </a:r>
            <a:r>
              <a:rPr lang="en-US" altLang="ko-KR"/>
              <a:t>- </a:t>
            </a:r>
            <a:r>
              <a:rPr lang="ko-KR" altLang="en-US"/>
              <a:t>내 정보 안전하게 내 맘대로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ED1ED0-FC8A-4C61-BAE9-A03035C86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86D2-C59A-4CCD-A5AD-BE83D7BEBD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934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7A74E0-7EDD-4F31-BEDE-E92793484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E244BB-29C0-43CB-B73F-3A2192D6A7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B63413-64DD-4083-96A7-0B7AD436A2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1BFAF3-7FD8-4C1C-BCBE-B3A1341C6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4E462-99B8-4410-B1DE-AC03141C1608}" type="datetime1">
              <a:rPr lang="ko-KR" altLang="en-US" smtClean="0"/>
              <a:t>2019-04-03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959D47-5B74-4E89-B567-66609078A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8</a:t>
            </a:r>
            <a:r>
              <a:rPr lang="ko-KR" altLang="en-US"/>
              <a:t>조 </a:t>
            </a:r>
            <a:r>
              <a:rPr lang="en-US" altLang="ko-KR"/>
              <a:t>- </a:t>
            </a:r>
            <a:r>
              <a:rPr lang="ko-KR" altLang="en-US"/>
              <a:t>내 정보 안전하게 내 맘대로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39AFAC-F9F8-4412-B502-FDCE46BE1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86D2-C59A-4CCD-A5AD-BE83D7BEBD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72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FC4DE9-BA91-4B0D-A68B-63BE6BB45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5B92A9-991E-439D-A4E4-14C71069A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9BCF48-5D12-48DF-AD00-B3A7231F44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840098-69AE-49F7-A6C4-F7E35E13C5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AB92943-B4F9-445F-8702-B70C166E45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429E2DE-29F7-46E7-9CFE-187DB52E2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5D99C-2980-4D82-84A7-51146EB1D72B}" type="datetime1">
              <a:rPr lang="ko-KR" altLang="en-US" smtClean="0"/>
              <a:t>2019-04-03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DDDACCD-9AB1-43FC-8E0E-089AFE5A8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8</a:t>
            </a:r>
            <a:r>
              <a:rPr lang="ko-KR" altLang="en-US"/>
              <a:t>조 </a:t>
            </a:r>
            <a:r>
              <a:rPr lang="en-US" altLang="ko-KR"/>
              <a:t>- </a:t>
            </a:r>
            <a:r>
              <a:rPr lang="ko-KR" altLang="en-US"/>
              <a:t>내 정보 안전하게 내 맘대로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4394B7A-A36B-4DF0-95D9-9BF8EC200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86D2-C59A-4CCD-A5AD-BE83D7BEBD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619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8122C4-A296-4F52-AA14-CBCB73B1E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8B37CA-439E-49FF-AA3A-DF6374E23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35610-FEE5-4FA2-8F22-765A6CFC748E}" type="datetime1">
              <a:rPr lang="ko-KR" altLang="en-US" smtClean="0"/>
              <a:t>2019-04-03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762091-C25B-45B7-A3AA-B4F4FFC9A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8</a:t>
            </a:r>
            <a:r>
              <a:rPr lang="ko-KR" altLang="en-US"/>
              <a:t>조 </a:t>
            </a:r>
            <a:r>
              <a:rPr lang="en-US" altLang="ko-KR"/>
              <a:t>- </a:t>
            </a:r>
            <a:r>
              <a:rPr lang="ko-KR" altLang="en-US"/>
              <a:t>내 정보 안전하게 내 맘대로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7945E95-9642-45E0-93D7-939764A4D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86D2-C59A-4CCD-A5AD-BE83D7BEBD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05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6F47EC-D48D-4F6E-9E62-3A3366F22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D2E85-A0B4-40CA-B64D-6C0EBAEFD35B}" type="datetime1">
              <a:rPr lang="ko-KR" altLang="en-US" smtClean="0"/>
              <a:t>2019-04-03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11F413-CA65-4630-809F-939662A09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altLang="ko-KR"/>
              <a:t>8</a:t>
            </a:r>
            <a:r>
              <a:rPr lang="ko-KR" altLang="en-US"/>
              <a:t>조 </a:t>
            </a:r>
            <a:r>
              <a:rPr lang="en-US" altLang="ko-KR"/>
              <a:t>- </a:t>
            </a:r>
            <a:r>
              <a:rPr lang="ko-KR" altLang="en-US"/>
              <a:t>내 정보 안전하게 내 맘대로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9197DB-71EE-4FB6-9E6A-A44DCB92C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900" y="6492874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013286D2-C59A-4CCD-A5AD-BE83D7BEBDD1}" type="slidenum">
              <a:rPr lang="ko-KR" altLang="en-US" smtClean="0"/>
              <a:pPr/>
              <a:t>‹#›</a:t>
            </a:fld>
            <a:r>
              <a:rPr lang="en-US" altLang="ko-KR" dirty="0"/>
              <a:t>/14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720CFC-C3CE-4D5B-98C9-778F31321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62" y="6198149"/>
            <a:ext cx="1640010" cy="70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21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4BF733-CC4F-4FFE-8B81-D20CACE39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324940-4F6D-4BE9-93B4-6D2C4458D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3AF135-C932-47CD-B050-5CDE17DCD4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C444D1-2FCA-4BD4-9C49-A2C81D144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8300D-3693-47CC-8601-AA1D2971C357}" type="datetime1">
              <a:rPr lang="ko-KR" altLang="en-US" smtClean="0"/>
              <a:t>2019-04-03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F7DEB7-3FAE-4A7A-9C52-8308A458A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8</a:t>
            </a:r>
            <a:r>
              <a:rPr lang="ko-KR" altLang="en-US"/>
              <a:t>조 </a:t>
            </a:r>
            <a:r>
              <a:rPr lang="en-US" altLang="ko-KR"/>
              <a:t>- </a:t>
            </a:r>
            <a:r>
              <a:rPr lang="ko-KR" altLang="en-US"/>
              <a:t>내 정보 안전하게 내 맘대로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AD8671-BF09-4C40-8DBA-0C644388B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86D2-C59A-4CCD-A5AD-BE83D7BEBD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914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80FC93-83BC-4EFF-BE45-46CA39860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ED17BC4-F5F1-4F37-B03D-4302E3AF9D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BDB63A-F2DD-4860-AFF2-99B7F55978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B11AA8-CA09-467A-ADCE-A90887908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F213-AA5E-4B87-9912-D0E3D7314993}" type="datetime1">
              <a:rPr lang="ko-KR" altLang="en-US" smtClean="0"/>
              <a:t>2019-04-03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8F8A5B-69D8-415A-A7D3-292E14C29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8</a:t>
            </a:r>
            <a:r>
              <a:rPr lang="ko-KR" altLang="en-US"/>
              <a:t>조 </a:t>
            </a:r>
            <a:r>
              <a:rPr lang="en-US" altLang="ko-KR"/>
              <a:t>- </a:t>
            </a:r>
            <a:r>
              <a:rPr lang="ko-KR" altLang="en-US"/>
              <a:t>내 정보 안전하게 내 맘대로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8FD07D-C233-4D5B-8540-082FA5B5F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86D2-C59A-4CCD-A5AD-BE83D7BEBD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282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A8B0F13-B5FF-4A69-B11C-24956C2C7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315558-A053-4579-9A5A-1269172EA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2C25AE-5124-4E61-B860-4A69323384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F3E35E-E17F-48D7-95F9-C811F589B66C}" type="datetime1">
              <a:rPr lang="ko-KR" altLang="en-US" smtClean="0"/>
              <a:t>2019-04-03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B690E7-003E-4E9D-8C8C-F9915DC49E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8</a:t>
            </a:r>
            <a:r>
              <a:rPr lang="ko-KR" altLang="en-US"/>
              <a:t>조 </a:t>
            </a:r>
            <a:r>
              <a:rPr lang="en-US" altLang="ko-KR"/>
              <a:t>- </a:t>
            </a:r>
            <a:r>
              <a:rPr lang="ko-KR" altLang="en-US"/>
              <a:t>내 정보 안전하게 내 맘대로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336DA0-B28D-4697-9268-5C45C19BF9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013286D2-C59A-4CCD-A5AD-BE83D7BEBDD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967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592882E-15E2-4B11-97EF-D952B9D34717}"/>
              </a:ext>
            </a:extLst>
          </p:cNvPr>
          <p:cNvGrpSpPr/>
          <p:nvPr/>
        </p:nvGrpSpPr>
        <p:grpSpPr>
          <a:xfrm>
            <a:off x="9665373" y="6423060"/>
            <a:ext cx="2283933" cy="338554"/>
            <a:chOff x="9665373" y="6423060"/>
            <a:chExt cx="2283933" cy="33855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170A3C-E149-46D5-A484-810972E92A46}"/>
                </a:ext>
              </a:extLst>
            </p:cNvPr>
            <p:cNvSpPr txBox="1"/>
            <p:nvPr/>
          </p:nvSpPr>
          <p:spPr>
            <a:xfrm>
              <a:off x="9665373" y="6423060"/>
              <a:ext cx="22839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중앙대학교 산업보안학과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FA8FB28-3465-4F6E-8641-79BAD9FFFC2D}"/>
                </a:ext>
              </a:extLst>
            </p:cNvPr>
            <p:cNvSpPr/>
            <p:nvPr/>
          </p:nvSpPr>
          <p:spPr>
            <a:xfrm>
              <a:off x="9665373" y="6470228"/>
              <a:ext cx="41560" cy="24421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4B98EB5-1345-4DE9-A22E-74621176EE60}"/>
              </a:ext>
            </a:extLst>
          </p:cNvPr>
          <p:cNvSpPr/>
          <p:nvPr/>
        </p:nvSpPr>
        <p:spPr>
          <a:xfrm flipV="1">
            <a:off x="0" y="903890"/>
            <a:ext cx="12192000" cy="7724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55F9322-D942-42FC-B2EC-6028A3084461}"/>
              </a:ext>
            </a:extLst>
          </p:cNvPr>
          <p:cNvSpPr txBox="1"/>
          <p:nvPr/>
        </p:nvSpPr>
        <p:spPr>
          <a:xfrm>
            <a:off x="4323997" y="4891804"/>
            <a:ext cx="35440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20170769 </a:t>
            </a:r>
            <a:r>
              <a:rPr lang="ko-KR" altLang="en-US" sz="1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여민성</a:t>
            </a:r>
            <a:endParaRPr lang="en-US" altLang="ko-KR" sz="19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775D048-0B0D-40D6-AFF2-D012F844E87B}"/>
              </a:ext>
            </a:extLst>
          </p:cNvPr>
          <p:cNvSpPr txBox="1"/>
          <p:nvPr/>
        </p:nvSpPr>
        <p:spPr>
          <a:xfrm>
            <a:off x="1065365" y="2370452"/>
            <a:ext cx="16264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endParaRPr lang="ko-KR" altLang="en-US" sz="8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DBB05DD-76A4-415D-BC90-48A91F9A33A0}"/>
              </a:ext>
            </a:extLst>
          </p:cNvPr>
          <p:cNvSpPr txBox="1"/>
          <p:nvPr/>
        </p:nvSpPr>
        <p:spPr>
          <a:xfrm>
            <a:off x="10724650" y="2370451"/>
            <a:ext cx="19718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</a:t>
            </a:r>
            <a:endParaRPr lang="ko-KR" altLang="en-US" sz="8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A66F6D-EA12-4DA0-8537-52E9AE8C0735}"/>
              </a:ext>
            </a:extLst>
          </p:cNvPr>
          <p:cNvSpPr txBox="1"/>
          <p:nvPr/>
        </p:nvSpPr>
        <p:spPr>
          <a:xfrm>
            <a:off x="1262146" y="2467996"/>
            <a:ext cx="9667705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rgbClr val="203864"/>
                </a:solidFill>
                <a:latin typeface="+mn-ea"/>
              </a:rPr>
              <a:t>거대 마약 조직 브로커 긴급 체포 사건 포렌식 결과 보고 </a:t>
            </a:r>
            <a:endParaRPr lang="en-US" altLang="ko-KR" sz="2400" b="1" dirty="0">
              <a:solidFill>
                <a:srgbClr val="20386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1400" b="1" dirty="0">
              <a:solidFill>
                <a:srgbClr val="20386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3200" b="1" dirty="0">
              <a:solidFill>
                <a:srgbClr val="9B9B9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4744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988D45F-26CE-4B16-BA02-F747163173F3}"/>
              </a:ext>
            </a:extLst>
          </p:cNvPr>
          <p:cNvSpPr/>
          <p:nvPr/>
        </p:nvSpPr>
        <p:spPr>
          <a:xfrm>
            <a:off x="1104419" y="303462"/>
            <a:ext cx="6942812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</a:rPr>
              <a:t>분석 과정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A4305C-3034-4BC6-87BD-0B5BD06CDC68}"/>
              </a:ext>
            </a:extLst>
          </p:cNvPr>
          <p:cNvSpPr/>
          <p:nvPr/>
        </p:nvSpPr>
        <p:spPr>
          <a:xfrm flipV="1">
            <a:off x="0" y="1032421"/>
            <a:ext cx="10463453" cy="548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361824-AAEC-4F22-801B-B313BB273B8A}"/>
              </a:ext>
            </a:extLst>
          </p:cNvPr>
          <p:cNvGrpSpPr/>
          <p:nvPr/>
        </p:nvGrpSpPr>
        <p:grpSpPr>
          <a:xfrm>
            <a:off x="24370" y="5938478"/>
            <a:ext cx="2605804" cy="879309"/>
            <a:chOff x="24370" y="5938478"/>
            <a:chExt cx="2605804" cy="8793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38AC7D-7944-4E56-AB24-0961BFB9CE3F}"/>
                </a:ext>
              </a:extLst>
            </p:cNvPr>
            <p:cNvSpPr txBox="1"/>
            <p:nvPr/>
          </p:nvSpPr>
          <p:spPr>
            <a:xfrm>
              <a:off x="24370" y="5938478"/>
              <a:ext cx="2503997" cy="879309"/>
            </a:xfrm>
            <a:prstGeom prst="rect">
              <a:avLst/>
            </a:prstGeom>
            <a:solidFill>
              <a:srgbClr val="EBEBEB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3FA0EE3-8F31-4305-9D77-124611E764CA}"/>
                </a:ext>
              </a:extLst>
            </p:cNvPr>
            <p:cNvGrpSpPr/>
            <p:nvPr/>
          </p:nvGrpSpPr>
          <p:grpSpPr>
            <a:xfrm>
              <a:off x="346241" y="6456652"/>
              <a:ext cx="2283933" cy="338554"/>
              <a:chOff x="9665373" y="6424323"/>
              <a:chExt cx="2283933" cy="338554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7295978-6D55-4FE5-BA17-FE95F4231CC4}"/>
                  </a:ext>
                </a:extLst>
              </p:cNvPr>
              <p:cNvSpPr/>
              <p:nvPr/>
            </p:nvSpPr>
            <p:spPr>
              <a:xfrm>
                <a:off x="9665373" y="6470228"/>
                <a:ext cx="41560" cy="24421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F4372FC-85DD-4FD9-B8A3-75B5C484AD3A}"/>
                  </a:ext>
                </a:extLst>
              </p:cNvPr>
              <p:cNvSpPr txBox="1"/>
              <p:nvPr/>
            </p:nvSpPr>
            <p:spPr>
              <a:xfrm>
                <a:off x="9665373" y="6424323"/>
                <a:ext cx="2283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중앙대학교 산업보안학과</a:t>
                </a:r>
              </a:p>
            </p:txBody>
          </p:sp>
        </p:grp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237B63EB-44A8-4C38-8819-D36D73F10647}"/>
              </a:ext>
            </a:extLst>
          </p:cNvPr>
          <p:cNvSpPr/>
          <p:nvPr/>
        </p:nvSpPr>
        <p:spPr>
          <a:xfrm>
            <a:off x="497324" y="297483"/>
            <a:ext cx="576001" cy="57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C7B850-6301-4D73-9020-236A92B168A9}"/>
              </a:ext>
            </a:extLst>
          </p:cNvPr>
          <p:cNvSpPr/>
          <p:nvPr/>
        </p:nvSpPr>
        <p:spPr>
          <a:xfrm>
            <a:off x="543554" y="361976"/>
            <a:ext cx="539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KoPub돋움체 Bold" panose="00000800000000000000" pitchFamily="2" charset="-127"/>
              </a:rPr>
              <a:t>03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95B3FB-136C-4496-995A-435BF14B7448}"/>
              </a:ext>
            </a:extLst>
          </p:cNvPr>
          <p:cNvSpPr txBox="1"/>
          <p:nvPr/>
        </p:nvSpPr>
        <p:spPr>
          <a:xfrm>
            <a:off x="948792" y="1605463"/>
            <a:ext cx="11243208" cy="4572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레지스트리의 </a:t>
            </a:r>
            <a:r>
              <a:rPr lang="ko-KR" altLang="en-US" sz="2000" dirty="0" err="1">
                <a:latin typeface="+mn-ea"/>
              </a:rPr>
              <a:t>하이브</a:t>
            </a:r>
            <a:r>
              <a:rPr lang="ko-KR" altLang="en-US" sz="2000" dirty="0">
                <a:latin typeface="+mn-ea"/>
              </a:rPr>
              <a:t> 파일</a:t>
            </a:r>
            <a:r>
              <a:rPr lang="en-US" altLang="ko-KR" sz="2000" dirty="0">
                <a:latin typeface="+mn-ea"/>
              </a:rPr>
              <a:t>(HKLM/SYSTEM/</a:t>
            </a:r>
            <a:r>
              <a:rPr lang="en-US" altLang="ko-KR" sz="2000" dirty="0" err="1">
                <a:latin typeface="+mn-ea"/>
              </a:rPr>
              <a:t>CurrentControlSet</a:t>
            </a:r>
            <a:r>
              <a:rPr lang="en-US" altLang="ko-KR" sz="2000" dirty="0">
                <a:latin typeface="+mn-ea"/>
              </a:rPr>
              <a:t>/Control/</a:t>
            </a:r>
            <a:r>
              <a:rPr lang="en-US" altLang="ko-KR" sz="2000" dirty="0" err="1">
                <a:latin typeface="+mn-ea"/>
              </a:rPr>
              <a:t>Hivelist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에서 확인 가능</a:t>
            </a:r>
            <a:r>
              <a:rPr lang="en-US" altLang="ko-KR" sz="2000" dirty="0">
                <a:latin typeface="+mn-ea"/>
              </a:rPr>
              <a:t>)</a:t>
            </a:r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è"/>
            </a:pPr>
            <a:r>
              <a:rPr lang="en-US" altLang="ko-KR" sz="2000" dirty="0">
                <a:latin typeface="+mn-ea"/>
                <a:sym typeface="Wingdings" pitchFamily="2" charset="2"/>
              </a:rPr>
              <a:t>SAM : </a:t>
            </a:r>
            <a:r>
              <a:rPr lang="ko-KR" altLang="en-US" sz="2000" dirty="0">
                <a:latin typeface="+mn-ea"/>
                <a:sym typeface="Wingdings" pitchFamily="2" charset="2"/>
              </a:rPr>
              <a:t>로컬</a:t>
            </a:r>
            <a:r>
              <a:rPr lang="en-US" altLang="ko-KR" sz="2000" dirty="0">
                <a:latin typeface="+mn-ea"/>
                <a:sym typeface="Wingdings" pitchFamily="2" charset="2"/>
              </a:rPr>
              <a:t> </a:t>
            </a:r>
            <a:r>
              <a:rPr lang="ko-KR" altLang="en-US" sz="2000" dirty="0">
                <a:latin typeface="+mn-ea"/>
                <a:sym typeface="Wingdings" pitchFamily="2" charset="2"/>
              </a:rPr>
              <a:t>계정 정보와 그룹 정보</a:t>
            </a:r>
            <a:endParaRPr lang="en-US" altLang="ko-KR" sz="2000" dirty="0">
              <a:latin typeface="+mn-ea"/>
              <a:sym typeface="Wingdings" pitchFamily="2" charset="2"/>
            </a:endParaRPr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è"/>
            </a:pPr>
            <a:r>
              <a:rPr lang="en-US" altLang="ko-KR" sz="2000" dirty="0">
                <a:latin typeface="+mn-ea"/>
                <a:sym typeface="Wingdings" pitchFamily="2" charset="2"/>
              </a:rPr>
              <a:t>SECURITY : </a:t>
            </a:r>
            <a:r>
              <a:rPr lang="ko-KR" altLang="en-US" sz="2000" dirty="0">
                <a:latin typeface="+mn-ea"/>
                <a:sym typeface="Wingdings" pitchFamily="2" charset="2"/>
              </a:rPr>
              <a:t>시스템 보안 정책과 권한 할당 정보</a:t>
            </a:r>
            <a:endParaRPr lang="en-US" altLang="ko-KR" sz="2000" dirty="0">
              <a:latin typeface="+mn-ea"/>
              <a:sym typeface="Wingdings" pitchFamily="2" charset="2"/>
            </a:endParaRPr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è"/>
            </a:pPr>
            <a:r>
              <a:rPr lang="en-US" altLang="ko-KR" sz="2000" dirty="0">
                <a:latin typeface="+mn-ea"/>
                <a:sym typeface="Wingdings" pitchFamily="2" charset="2"/>
              </a:rPr>
              <a:t>SOFTWARE : </a:t>
            </a:r>
            <a:r>
              <a:rPr lang="ko-KR" altLang="en-US" sz="2000" dirty="0">
                <a:latin typeface="+mn-ea"/>
                <a:sym typeface="Wingdings" pitchFamily="2" charset="2"/>
              </a:rPr>
              <a:t>시스템 부팅에 필요 없는 시스템 전역 구성 정보</a:t>
            </a:r>
            <a:endParaRPr lang="en-US" altLang="ko-KR" sz="2000" dirty="0">
              <a:latin typeface="+mn-ea"/>
              <a:sym typeface="Wingdings" pitchFamily="2" charset="2"/>
            </a:endParaRPr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è"/>
            </a:pPr>
            <a:r>
              <a:rPr lang="en-US" altLang="ko-KR" sz="2000" dirty="0">
                <a:latin typeface="+mn-ea"/>
                <a:sym typeface="Wingdings" pitchFamily="2" charset="2"/>
              </a:rPr>
              <a:t>SYSTEM : </a:t>
            </a:r>
            <a:r>
              <a:rPr lang="ko-KR" altLang="en-US" sz="2000" dirty="0">
                <a:latin typeface="+mn-ea"/>
                <a:sym typeface="Wingdings" pitchFamily="2" charset="2"/>
              </a:rPr>
              <a:t>시스템 부팅에 필요한 전역 구성 정보</a:t>
            </a:r>
            <a:endParaRPr lang="en-US" altLang="ko-KR" sz="2000" dirty="0">
              <a:latin typeface="+mn-ea"/>
              <a:sym typeface="Wingdings" pitchFamily="2" charset="2"/>
            </a:endParaRPr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è"/>
            </a:pPr>
            <a:r>
              <a:rPr lang="en-US" altLang="ko-KR" sz="2000" dirty="0">
                <a:latin typeface="+mn-ea"/>
                <a:sym typeface="Wingdings" pitchFamily="2" charset="2"/>
              </a:rPr>
              <a:t>Ntuser.dat : </a:t>
            </a:r>
            <a:r>
              <a:rPr lang="ko-KR" altLang="en-US" sz="2000" dirty="0">
                <a:latin typeface="+mn-ea"/>
                <a:sym typeface="Wingdings" pitchFamily="2" charset="2"/>
              </a:rPr>
              <a:t>사용자 프로파일 정보</a:t>
            </a:r>
            <a:endParaRPr lang="en-US" altLang="ko-KR" sz="2000" dirty="0">
              <a:latin typeface="+mn-ea"/>
              <a:sym typeface="Wingdings" pitchFamily="2" charset="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77AF3A-C7A9-470B-8165-5B981D7D3A68}"/>
              </a:ext>
            </a:extLst>
          </p:cNvPr>
          <p:cNvSpPr txBox="1"/>
          <p:nvPr/>
        </p:nvSpPr>
        <p:spPr>
          <a:xfrm>
            <a:off x="643991" y="1254094"/>
            <a:ext cx="5231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레지스트리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544F26-01CC-47CE-A727-2524B7D59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91" y="2478953"/>
            <a:ext cx="10405569" cy="2411257"/>
          </a:xfrm>
          <a:prstGeom prst="rect">
            <a:avLst/>
          </a:prstGeom>
        </p:spPr>
      </p:pic>
      <p:sp>
        <p:nvSpPr>
          <p:cNvPr id="18" name="슬라이드 번호 개체 틀 2">
            <a:extLst>
              <a:ext uri="{FF2B5EF4-FFF2-40B4-BE49-F238E27FC236}">
                <a16:creationId xmlns:a16="http://schemas.microsoft.com/office/drawing/2014/main" id="{1628C343-C2C9-4FE9-AB3C-FF51CB64B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900" y="6492874"/>
            <a:ext cx="2743200" cy="365125"/>
          </a:xfrm>
        </p:spPr>
        <p:txBody>
          <a:bodyPr/>
          <a:lstStyle/>
          <a:p>
            <a:fld id="{013286D2-C59A-4CCD-A5AD-BE83D7BEBDD1}" type="slidenum">
              <a:rPr lang="ko-KR" altLang="en-US" smtClean="0"/>
              <a:pPr/>
              <a:t>10</a:t>
            </a:fld>
            <a:r>
              <a:rPr lang="en-US" altLang="ko-KR" dirty="0"/>
              <a:t>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789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988D45F-26CE-4B16-BA02-F747163173F3}"/>
              </a:ext>
            </a:extLst>
          </p:cNvPr>
          <p:cNvSpPr/>
          <p:nvPr/>
        </p:nvSpPr>
        <p:spPr>
          <a:xfrm>
            <a:off x="1104419" y="303462"/>
            <a:ext cx="6942812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</a:rPr>
              <a:t>분석 과정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A4305C-3034-4BC6-87BD-0B5BD06CDC68}"/>
              </a:ext>
            </a:extLst>
          </p:cNvPr>
          <p:cNvSpPr/>
          <p:nvPr/>
        </p:nvSpPr>
        <p:spPr>
          <a:xfrm flipV="1">
            <a:off x="0" y="1032421"/>
            <a:ext cx="10463453" cy="548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361824-AAEC-4F22-801B-B313BB273B8A}"/>
              </a:ext>
            </a:extLst>
          </p:cNvPr>
          <p:cNvGrpSpPr/>
          <p:nvPr/>
        </p:nvGrpSpPr>
        <p:grpSpPr>
          <a:xfrm>
            <a:off x="24370" y="5938478"/>
            <a:ext cx="2605804" cy="879309"/>
            <a:chOff x="24370" y="5938478"/>
            <a:chExt cx="2605804" cy="8793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38AC7D-7944-4E56-AB24-0961BFB9CE3F}"/>
                </a:ext>
              </a:extLst>
            </p:cNvPr>
            <p:cNvSpPr txBox="1"/>
            <p:nvPr/>
          </p:nvSpPr>
          <p:spPr>
            <a:xfrm>
              <a:off x="24370" y="5938478"/>
              <a:ext cx="2503997" cy="879309"/>
            </a:xfrm>
            <a:prstGeom prst="rect">
              <a:avLst/>
            </a:prstGeom>
            <a:solidFill>
              <a:srgbClr val="EBEBEB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3FA0EE3-8F31-4305-9D77-124611E764CA}"/>
                </a:ext>
              </a:extLst>
            </p:cNvPr>
            <p:cNvGrpSpPr/>
            <p:nvPr/>
          </p:nvGrpSpPr>
          <p:grpSpPr>
            <a:xfrm>
              <a:off x="346241" y="6456652"/>
              <a:ext cx="2283933" cy="338554"/>
              <a:chOff x="9665373" y="6424323"/>
              <a:chExt cx="2283933" cy="338554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7295978-6D55-4FE5-BA17-FE95F4231CC4}"/>
                  </a:ext>
                </a:extLst>
              </p:cNvPr>
              <p:cNvSpPr/>
              <p:nvPr/>
            </p:nvSpPr>
            <p:spPr>
              <a:xfrm>
                <a:off x="9665373" y="6470228"/>
                <a:ext cx="41560" cy="24421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F4372FC-85DD-4FD9-B8A3-75B5C484AD3A}"/>
                  </a:ext>
                </a:extLst>
              </p:cNvPr>
              <p:cNvSpPr txBox="1"/>
              <p:nvPr/>
            </p:nvSpPr>
            <p:spPr>
              <a:xfrm>
                <a:off x="9665373" y="6424323"/>
                <a:ext cx="2283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중앙대학교 산업보안학과</a:t>
                </a:r>
              </a:p>
            </p:txBody>
          </p:sp>
        </p:grp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237B63EB-44A8-4C38-8819-D36D73F10647}"/>
              </a:ext>
            </a:extLst>
          </p:cNvPr>
          <p:cNvSpPr/>
          <p:nvPr/>
        </p:nvSpPr>
        <p:spPr>
          <a:xfrm>
            <a:off x="497324" y="297483"/>
            <a:ext cx="576001" cy="57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C7B850-6301-4D73-9020-236A92B168A9}"/>
              </a:ext>
            </a:extLst>
          </p:cNvPr>
          <p:cNvSpPr/>
          <p:nvPr/>
        </p:nvSpPr>
        <p:spPr>
          <a:xfrm>
            <a:off x="543554" y="361976"/>
            <a:ext cx="539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KoPub돋움체 Bold" panose="00000800000000000000" pitchFamily="2" charset="-127"/>
              </a:rPr>
              <a:t>03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95B3FB-136C-4496-995A-435BF14B7448}"/>
              </a:ext>
            </a:extLst>
          </p:cNvPr>
          <p:cNvSpPr txBox="1"/>
          <p:nvPr/>
        </p:nvSpPr>
        <p:spPr>
          <a:xfrm>
            <a:off x="948792" y="1605463"/>
            <a:ext cx="11243208" cy="725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+mn-ea"/>
              </a:rPr>
              <a:t>Autopsy </a:t>
            </a:r>
            <a:r>
              <a:rPr lang="ko-KR" altLang="en-US" sz="2000" dirty="0">
                <a:latin typeface="+mn-ea"/>
              </a:rPr>
              <a:t>에서 경로로 이동하여 </a:t>
            </a:r>
            <a:r>
              <a:rPr lang="ko-KR" altLang="en-US" sz="2000" dirty="0" err="1">
                <a:latin typeface="+mn-ea"/>
              </a:rPr>
              <a:t>하이브</a:t>
            </a:r>
            <a:r>
              <a:rPr lang="ko-KR" altLang="en-US" sz="2000" dirty="0">
                <a:latin typeface="+mn-ea"/>
              </a:rPr>
              <a:t> 파일 추출</a:t>
            </a:r>
            <a:endParaRPr lang="en-US" altLang="ko-KR" sz="200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77AF3A-C7A9-470B-8165-5B981D7D3A68}"/>
              </a:ext>
            </a:extLst>
          </p:cNvPr>
          <p:cNvSpPr txBox="1"/>
          <p:nvPr/>
        </p:nvSpPr>
        <p:spPr>
          <a:xfrm>
            <a:off x="643991" y="1254094"/>
            <a:ext cx="5231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레지스트리 추출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2E7BBE-EF13-4DF2-94F9-85EE7FF12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19" y="1746835"/>
            <a:ext cx="8650977" cy="46408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CE1B32-1B34-48AF-BB12-D04FEC08DA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79" y="1724001"/>
            <a:ext cx="8779937" cy="4710070"/>
          </a:xfrm>
          <a:prstGeom prst="rect">
            <a:avLst/>
          </a:prstGeom>
        </p:spPr>
      </p:pic>
      <p:sp>
        <p:nvSpPr>
          <p:cNvPr id="19" name="슬라이드 번호 개체 틀 2">
            <a:extLst>
              <a:ext uri="{FF2B5EF4-FFF2-40B4-BE49-F238E27FC236}">
                <a16:creationId xmlns:a16="http://schemas.microsoft.com/office/drawing/2014/main" id="{9312EFFA-3479-42E7-8C30-85136E498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900" y="6492874"/>
            <a:ext cx="2743200" cy="365125"/>
          </a:xfrm>
        </p:spPr>
        <p:txBody>
          <a:bodyPr/>
          <a:lstStyle/>
          <a:p>
            <a:fld id="{013286D2-C59A-4CCD-A5AD-BE83D7BEBDD1}" type="slidenum">
              <a:rPr lang="ko-KR" altLang="en-US" smtClean="0"/>
              <a:pPr/>
              <a:t>11</a:t>
            </a:fld>
            <a:r>
              <a:rPr lang="en-US" altLang="ko-KR" dirty="0"/>
              <a:t>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169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988D45F-26CE-4B16-BA02-F747163173F3}"/>
              </a:ext>
            </a:extLst>
          </p:cNvPr>
          <p:cNvSpPr/>
          <p:nvPr/>
        </p:nvSpPr>
        <p:spPr>
          <a:xfrm>
            <a:off x="1104419" y="303462"/>
            <a:ext cx="6942812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</a:rPr>
              <a:t>분석 과정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A4305C-3034-4BC6-87BD-0B5BD06CDC68}"/>
              </a:ext>
            </a:extLst>
          </p:cNvPr>
          <p:cNvSpPr/>
          <p:nvPr/>
        </p:nvSpPr>
        <p:spPr>
          <a:xfrm flipV="1">
            <a:off x="0" y="1032421"/>
            <a:ext cx="10463453" cy="548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361824-AAEC-4F22-801B-B313BB273B8A}"/>
              </a:ext>
            </a:extLst>
          </p:cNvPr>
          <p:cNvGrpSpPr/>
          <p:nvPr/>
        </p:nvGrpSpPr>
        <p:grpSpPr>
          <a:xfrm>
            <a:off x="24370" y="5938478"/>
            <a:ext cx="2605804" cy="879309"/>
            <a:chOff x="24370" y="5938478"/>
            <a:chExt cx="2605804" cy="8793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38AC7D-7944-4E56-AB24-0961BFB9CE3F}"/>
                </a:ext>
              </a:extLst>
            </p:cNvPr>
            <p:cNvSpPr txBox="1"/>
            <p:nvPr/>
          </p:nvSpPr>
          <p:spPr>
            <a:xfrm>
              <a:off x="24370" y="5938478"/>
              <a:ext cx="2503997" cy="879309"/>
            </a:xfrm>
            <a:prstGeom prst="rect">
              <a:avLst/>
            </a:prstGeom>
            <a:solidFill>
              <a:srgbClr val="EBEBEB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3FA0EE3-8F31-4305-9D77-124611E764CA}"/>
                </a:ext>
              </a:extLst>
            </p:cNvPr>
            <p:cNvGrpSpPr/>
            <p:nvPr/>
          </p:nvGrpSpPr>
          <p:grpSpPr>
            <a:xfrm>
              <a:off x="346241" y="6456652"/>
              <a:ext cx="2283933" cy="338554"/>
              <a:chOff x="9665373" y="6424323"/>
              <a:chExt cx="2283933" cy="338554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7295978-6D55-4FE5-BA17-FE95F4231CC4}"/>
                  </a:ext>
                </a:extLst>
              </p:cNvPr>
              <p:cNvSpPr/>
              <p:nvPr/>
            </p:nvSpPr>
            <p:spPr>
              <a:xfrm>
                <a:off x="9665373" y="6470228"/>
                <a:ext cx="41560" cy="24421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F4372FC-85DD-4FD9-B8A3-75B5C484AD3A}"/>
                  </a:ext>
                </a:extLst>
              </p:cNvPr>
              <p:cNvSpPr txBox="1"/>
              <p:nvPr/>
            </p:nvSpPr>
            <p:spPr>
              <a:xfrm>
                <a:off x="9665373" y="6424323"/>
                <a:ext cx="2283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중앙대학교 산업보안학과</a:t>
                </a:r>
              </a:p>
            </p:txBody>
          </p:sp>
        </p:grp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237B63EB-44A8-4C38-8819-D36D73F10647}"/>
              </a:ext>
            </a:extLst>
          </p:cNvPr>
          <p:cNvSpPr/>
          <p:nvPr/>
        </p:nvSpPr>
        <p:spPr>
          <a:xfrm>
            <a:off x="497324" y="297483"/>
            <a:ext cx="576001" cy="57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C7B850-6301-4D73-9020-236A92B168A9}"/>
              </a:ext>
            </a:extLst>
          </p:cNvPr>
          <p:cNvSpPr/>
          <p:nvPr/>
        </p:nvSpPr>
        <p:spPr>
          <a:xfrm>
            <a:off x="543554" y="361976"/>
            <a:ext cx="539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KoPub돋움체 Bold" panose="00000800000000000000" pitchFamily="2" charset="-127"/>
              </a:rPr>
              <a:t>03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95B3FB-136C-4496-995A-435BF14B7448}"/>
              </a:ext>
            </a:extLst>
          </p:cNvPr>
          <p:cNvSpPr txBox="1"/>
          <p:nvPr/>
        </p:nvSpPr>
        <p:spPr>
          <a:xfrm>
            <a:off x="948792" y="1605463"/>
            <a:ext cx="11243208" cy="725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  <a:sym typeface="Wingdings" pitchFamily="2" charset="2"/>
              </a:rPr>
              <a:t>추출한 </a:t>
            </a:r>
            <a:r>
              <a:rPr lang="ko-KR" altLang="en-US" sz="2000" dirty="0" err="1">
                <a:latin typeface="+mn-ea"/>
                <a:sym typeface="Wingdings" pitchFamily="2" charset="2"/>
              </a:rPr>
              <a:t>하이브</a:t>
            </a:r>
            <a:r>
              <a:rPr lang="ko-KR" altLang="en-US" sz="2000" dirty="0">
                <a:latin typeface="+mn-ea"/>
                <a:sym typeface="Wingdings" pitchFamily="2" charset="2"/>
              </a:rPr>
              <a:t> 파일을 통해 분석을 시작 </a:t>
            </a:r>
            <a:endParaRPr lang="en-US" altLang="ko-KR" sz="2000" dirty="0">
              <a:latin typeface="+mn-ea"/>
              <a:sym typeface="Wingdings" pitchFamily="2" charset="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77AF3A-C7A9-470B-8165-5B981D7D3A68}"/>
              </a:ext>
            </a:extLst>
          </p:cNvPr>
          <p:cNvSpPr txBox="1"/>
          <p:nvPr/>
        </p:nvSpPr>
        <p:spPr>
          <a:xfrm>
            <a:off x="643991" y="1254094"/>
            <a:ext cx="5231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레지스트리 분석 도구 </a:t>
            </a:r>
            <a:r>
              <a:rPr lang="en-US" altLang="ko-KR" sz="2800" b="1" dirty="0">
                <a:latin typeface="+mn-ea"/>
              </a:rPr>
              <a:t>REGA</a:t>
            </a:r>
            <a:endParaRPr lang="ko-KR" altLang="en-US" sz="2800" b="1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A5813E-7BFD-4FD8-A398-C8FBD5BFE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756" y="2295488"/>
            <a:ext cx="9100488" cy="4084291"/>
          </a:xfrm>
          <a:prstGeom prst="rect">
            <a:avLst/>
          </a:prstGeom>
        </p:spPr>
      </p:pic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1CE1101B-DB9F-4B65-9FD8-8C64321D3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900" y="6492874"/>
            <a:ext cx="2743200" cy="365125"/>
          </a:xfrm>
        </p:spPr>
        <p:txBody>
          <a:bodyPr/>
          <a:lstStyle/>
          <a:p>
            <a:fld id="{013286D2-C59A-4CCD-A5AD-BE83D7BEBDD1}" type="slidenum">
              <a:rPr lang="ko-KR" altLang="en-US" smtClean="0"/>
              <a:pPr/>
              <a:t>12</a:t>
            </a:fld>
            <a:r>
              <a:rPr lang="en-US" altLang="ko-KR" dirty="0"/>
              <a:t>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9729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988D45F-26CE-4B16-BA02-F747163173F3}"/>
              </a:ext>
            </a:extLst>
          </p:cNvPr>
          <p:cNvSpPr/>
          <p:nvPr/>
        </p:nvSpPr>
        <p:spPr>
          <a:xfrm>
            <a:off x="1104419" y="303462"/>
            <a:ext cx="6942812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</a:rPr>
              <a:t>분석 과정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A4305C-3034-4BC6-87BD-0B5BD06CDC68}"/>
              </a:ext>
            </a:extLst>
          </p:cNvPr>
          <p:cNvSpPr/>
          <p:nvPr/>
        </p:nvSpPr>
        <p:spPr>
          <a:xfrm flipV="1">
            <a:off x="0" y="1032421"/>
            <a:ext cx="10463453" cy="548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361824-AAEC-4F22-801B-B313BB273B8A}"/>
              </a:ext>
            </a:extLst>
          </p:cNvPr>
          <p:cNvGrpSpPr/>
          <p:nvPr/>
        </p:nvGrpSpPr>
        <p:grpSpPr>
          <a:xfrm>
            <a:off x="24370" y="5938478"/>
            <a:ext cx="2605804" cy="879309"/>
            <a:chOff x="24370" y="5938478"/>
            <a:chExt cx="2605804" cy="8793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38AC7D-7944-4E56-AB24-0961BFB9CE3F}"/>
                </a:ext>
              </a:extLst>
            </p:cNvPr>
            <p:cNvSpPr txBox="1"/>
            <p:nvPr/>
          </p:nvSpPr>
          <p:spPr>
            <a:xfrm>
              <a:off x="24370" y="5938478"/>
              <a:ext cx="2503997" cy="879309"/>
            </a:xfrm>
            <a:prstGeom prst="rect">
              <a:avLst/>
            </a:prstGeom>
            <a:solidFill>
              <a:srgbClr val="EBEBEB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3FA0EE3-8F31-4305-9D77-124611E764CA}"/>
                </a:ext>
              </a:extLst>
            </p:cNvPr>
            <p:cNvGrpSpPr/>
            <p:nvPr/>
          </p:nvGrpSpPr>
          <p:grpSpPr>
            <a:xfrm>
              <a:off x="346241" y="6456652"/>
              <a:ext cx="2283933" cy="338554"/>
              <a:chOff x="9665373" y="6424323"/>
              <a:chExt cx="2283933" cy="338554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7295978-6D55-4FE5-BA17-FE95F4231CC4}"/>
                  </a:ext>
                </a:extLst>
              </p:cNvPr>
              <p:cNvSpPr/>
              <p:nvPr/>
            </p:nvSpPr>
            <p:spPr>
              <a:xfrm>
                <a:off x="9665373" y="6470228"/>
                <a:ext cx="41560" cy="24421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F4372FC-85DD-4FD9-B8A3-75B5C484AD3A}"/>
                  </a:ext>
                </a:extLst>
              </p:cNvPr>
              <p:cNvSpPr txBox="1"/>
              <p:nvPr/>
            </p:nvSpPr>
            <p:spPr>
              <a:xfrm>
                <a:off x="9665373" y="6424323"/>
                <a:ext cx="2283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중앙대학교 산업보안학과</a:t>
                </a:r>
              </a:p>
            </p:txBody>
          </p:sp>
        </p:grp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237B63EB-44A8-4C38-8819-D36D73F10647}"/>
              </a:ext>
            </a:extLst>
          </p:cNvPr>
          <p:cNvSpPr/>
          <p:nvPr/>
        </p:nvSpPr>
        <p:spPr>
          <a:xfrm>
            <a:off x="497324" y="297483"/>
            <a:ext cx="576001" cy="57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C7B850-6301-4D73-9020-236A92B168A9}"/>
              </a:ext>
            </a:extLst>
          </p:cNvPr>
          <p:cNvSpPr/>
          <p:nvPr/>
        </p:nvSpPr>
        <p:spPr>
          <a:xfrm>
            <a:off x="543554" y="361976"/>
            <a:ext cx="539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KoPub돋움체 Bold" panose="00000800000000000000" pitchFamily="2" charset="-127"/>
              </a:rPr>
              <a:t>03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77AF3A-C7A9-470B-8165-5B981D7D3A68}"/>
              </a:ext>
            </a:extLst>
          </p:cNvPr>
          <p:cNvSpPr txBox="1"/>
          <p:nvPr/>
        </p:nvSpPr>
        <p:spPr>
          <a:xfrm>
            <a:off x="643991" y="1254094"/>
            <a:ext cx="7995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윈도우 </a:t>
            </a:r>
            <a:r>
              <a:rPr lang="ko-KR" altLang="en-US" sz="2800" b="1">
                <a:latin typeface="+mn-ea"/>
              </a:rPr>
              <a:t>설치 정보 및 사용자 계정 정보</a:t>
            </a:r>
            <a:endParaRPr lang="ko-KR" altLang="en-US" sz="2800" b="1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2A86F9-F803-43CE-867B-F2D8A315C5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59" y="2006611"/>
            <a:ext cx="10562681" cy="19506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E901790-1BC2-4A89-B2DF-257B42B91B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53" y="4349558"/>
            <a:ext cx="10562681" cy="1375114"/>
          </a:xfrm>
          <a:prstGeom prst="rect">
            <a:avLst/>
          </a:prstGeom>
        </p:spPr>
      </p:pic>
      <p:sp>
        <p:nvSpPr>
          <p:cNvPr id="19" name="슬라이드 번호 개체 틀 2">
            <a:extLst>
              <a:ext uri="{FF2B5EF4-FFF2-40B4-BE49-F238E27FC236}">
                <a16:creationId xmlns:a16="http://schemas.microsoft.com/office/drawing/2014/main" id="{718BD511-24D1-490D-8B68-D6DAF2E71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900" y="6492874"/>
            <a:ext cx="2743200" cy="365125"/>
          </a:xfrm>
        </p:spPr>
        <p:txBody>
          <a:bodyPr/>
          <a:lstStyle/>
          <a:p>
            <a:fld id="{013286D2-C59A-4CCD-A5AD-BE83D7BEBDD1}" type="slidenum">
              <a:rPr lang="ko-KR" altLang="en-US" smtClean="0"/>
              <a:pPr/>
              <a:t>13</a:t>
            </a:fld>
            <a:r>
              <a:rPr lang="en-US" altLang="ko-KR" dirty="0"/>
              <a:t>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5806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988D45F-26CE-4B16-BA02-F747163173F3}"/>
              </a:ext>
            </a:extLst>
          </p:cNvPr>
          <p:cNvSpPr/>
          <p:nvPr/>
        </p:nvSpPr>
        <p:spPr>
          <a:xfrm>
            <a:off x="1104419" y="303462"/>
            <a:ext cx="6942812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</a:rPr>
              <a:t>분석 과정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A4305C-3034-4BC6-87BD-0B5BD06CDC68}"/>
              </a:ext>
            </a:extLst>
          </p:cNvPr>
          <p:cNvSpPr/>
          <p:nvPr/>
        </p:nvSpPr>
        <p:spPr>
          <a:xfrm flipV="1">
            <a:off x="0" y="1032421"/>
            <a:ext cx="10463453" cy="548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361824-AAEC-4F22-801B-B313BB273B8A}"/>
              </a:ext>
            </a:extLst>
          </p:cNvPr>
          <p:cNvGrpSpPr/>
          <p:nvPr/>
        </p:nvGrpSpPr>
        <p:grpSpPr>
          <a:xfrm>
            <a:off x="24370" y="5938478"/>
            <a:ext cx="2605804" cy="879309"/>
            <a:chOff x="24370" y="5938478"/>
            <a:chExt cx="2605804" cy="8793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38AC7D-7944-4E56-AB24-0961BFB9CE3F}"/>
                </a:ext>
              </a:extLst>
            </p:cNvPr>
            <p:cNvSpPr txBox="1"/>
            <p:nvPr/>
          </p:nvSpPr>
          <p:spPr>
            <a:xfrm>
              <a:off x="24370" y="5938478"/>
              <a:ext cx="2503997" cy="879309"/>
            </a:xfrm>
            <a:prstGeom prst="rect">
              <a:avLst/>
            </a:prstGeom>
            <a:solidFill>
              <a:srgbClr val="EBEBEB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3FA0EE3-8F31-4305-9D77-124611E764CA}"/>
                </a:ext>
              </a:extLst>
            </p:cNvPr>
            <p:cNvGrpSpPr/>
            <p:nvPr/>
          </p:nvGrpSpPr>
          <p:grpSpPr>
            <a:xfrm>
              <a:off x="346241" y="6456652"/>
              <a:ext cx="2283933" cy="338554"/>
              <a:chOff x="9665373" y="6424323"/>
              <a:chExt cx="2283933" cy="338554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7295978-6D55-4FE5-BA17-FE95F4231CC4}"/>
                  </a:ext>
                </a:extLst>
              </p:cNvPr>
              <p:cNvSpPr/>
              <p:nvPr/>
            </p:nvSpPr>
            <p:spPr>
              <a:xfrm>
                <a:off x="9665373" y="6470228"/>
                <a:ext cx="41560" cy="24421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F4372FC-85DD-4FD9-B8A3-75B5C484AD3A}"/>
                  </a:ext>
                </a:extLst>
              </p:cNvPr>
              <p:cNvSpPr txBox="1"/>
              <p:nvPr/>
            </p:nvSpPr>
            <p:spPr>
              <a:xfrm>
                <a:off x="9665373" y="6424323"/>
                <a:ext cx="2283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중앙대학교 산업보안학과</a:t>
                </a:r>
              </a:p>
            </p:txBody>
          </p:sp>
        </p:grp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237B63EB-44A8-4C38-8819-D36D73F10647}"/>
              </a:ext>
            </a:extLst>
          </p:cNvPr>
          <p:cNvSpPr/>
          <p:nvPr/>
        </p:nvSpPr>
        <p:spPr>
          <a:xfrm>
            <a:off x="497324" y="297483"/>
            <a:ext cx="576001" cy="57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C7B850-6301-4D73-9020-236A92B168A9}"/>
              </a:ext>
            </a:extLst>
          </p:cNvPr>
          <p:cNvSpPr/>
          <p:nvPr/>
        </p:nvSpPr>
        <p:spPr>
          <a:xfrm>
            <a:off x="543554" y="361976"/>
            <a:ext cx="539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KoPub돋움체 Bold" panose="00000800000000000000" pitchFamily="2" charset="-127"/>
              </a:rPr>
              <a:t>03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77AF3A-C7A9-470B-8165-5B981D7D3A68}"/>
              </a:ext>
            </a:extLst>
          </p:cNvPr>
          <p:cNvSpPr txBox="1"/>
          <p:nvPr/>
        </p:nvSpPr>
        <p:spPr>
          <a:xfrm>
            <a:off x="643991" y="1254094"/>
            <a:ext cx="7995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응용프로그램 사용 목록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6CCB644-3940-4447-9B79-6C673D8C4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69" y="1777314"/>
            <a:ext cx="10083123" cy="4644322"/>
          </a:xfrm>
          <a:prstGeom prst="rect">
            <a:avLst/>
          </a:prstGeom>
        </p:spPr>
      </p:pic>
      <p:sp>
        <p:nvSpPr>
          <p:cNvPr id="23" name="슬라이드 번호 개체 틀 2">
            <a:extLst>
              <a:ext uri="{FF2B5EF4-FFF2-40B4-BE49-F238E27FC236}">
                <a16:creationId xmlns:a16="http://schemas.microsoft.com/office/drawing/2014/main" id="{31931C23-70FF-40FE-A299-95CB26BB9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900" y="6492874"/>
            <a:ext cx="2743200" cy="365125"/>
          </a:xfrm>
        </p:spPr>
        <p:txBody>
          <a:bodyPr/>
          <a:lstStyle/>
          <a:p>
            <a:fld id="{013286D2-C59A-4CCD-A5AD-BE83D7BEBDD1}" type="slidenum">
              <a:rPr lang="ko-KR" altLang="en-US" smtClean="0"/>
              <a:pPr/>
              <a:t>14</a:t>
            </a:fld>
            <a:r>
              <a:rPr lang="en-US" altLang="ko-KR" dirty="0"/>
              <a:t>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1495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988D45F-26CE-4B16-BA02-F747163173F3}"/>
              </a:ext>
            </a:extLst>
          </p:cNvPr>
          <p:cNvSpPr/>
          <p:nvPr/>
        </p:nvSpPr>
        <p:spPr>
          <a:xfrm>
            <a:off x="1104419" y="303462"/>
            <a:ext cx="6942812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</a:rPr>
              <a:t>분석 과정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A4305C-3034-4BC6-87BD-0B5BD06CDC68}"/>
              </a:ext>
            </a:extLst>
          </p:cNvPr>
          <p:cNvSpPr/>
          <p:nvPr/>
        </p:nvSpPr>
        <p:spPr>
          <a:xfrm flipV="1">
            <a:off x="0" y="1032421"/>
            <a:ext cx="10463453" cy="548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361824-AAEC-4F22-801B-B313BB273B8A}"/>
              </a:ext>
            </a:extLst>
          </p:cNvPr>
          <p:cNvGrpSpPr/>
          <p:nvPr/>
        </p:nvGrpSpPr>
        <p:grpSpPr>
          <a:xfrm>
            <a:off x="24370" y="5938478"/>
            <a:ext cx="2605804" cy="879309"/>
            <a:chOff x="24370" y="5938478"/>
            <a:chExt cx="2605804" cy="8793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38AC7D-7944-4E56-AB24-0961BFB9CE3F}"/>
                </a:ext>
              </a:extLst>
            </p:cNvPr>
            <p:cNvSpPr txBox="1"/>
            <p:nvPr/>
          </p:nvSpPr>
          <p:spPr>
            <a:xfrm>
              <a:off x="24370" y="5938478"/>
              <a:ext cx="2503997" cy="879309"/>
            </a:xfrm>
            <a:prstGeom prst="rect">
              <a:avLst/>
            </a:prstGeom>
            <a:solidFill>
              <a:srgbClr val="EBEBEB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3FA0EE3-8F31-4305-9D77-124611E764CA}"/>
                </a:ext>
              </a:extLst>
            </p:cNvPr>
            <p:cNvGrpSpPr/>
            <p:nvPr/>
          </p:nvGrpSpPr>
          <p:grpSpPr>
            <a:xfrm>
              <a:off x="346241" y="6456652"/>
              <a:ext cx="2283933" cy="338554"/>
              <a:chOff x="9665373" y="6424323"/>
              <a:chExt cx="2283933" cy="338554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7295978-6D55-4FE5-BA17-FE95F4231CC4}"/>
                  </a:ext>
                </a:extLst>
              </p:cNvPr>
              <p:cNvSpPr/>
              <p:nvPr/>
            </p:nvSpPr>
            <p:spPr>
              <a:xfrm>
                <a:off x="9665373" y="6470228"/>
                <a:ext cx="41560" cy="24421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F4372FC-85DD-4FD9-B8A3-75B5C484AD3A}"/>
                  </a:ext>
                </a:extLst>
              </p:cNvPr>
              <p:cNvSpPr txBox="1"/>
              <p:nvPr/>
            </p:nvSpPr>
            <p:spPr>
              <a:xfrm>
                <a:off x="9665373" y="6424323"/>
                <a:ext cx="2283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중앙대학교 산업보안학과</a:t>
                </a:r>
              </a:p>
            </p:txBody>
          </p:sp>
        </p:grp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237B63EB-44A8-4C38-8819-D36D73F10647}"/>
              </a:ext>
            </a:extLst>
          </p:cNvPr>
          <p:cNvSpPr/>
          <p:nvPr/>
        </p:nvSpPr>
        <p:spPr>
          <a:xfrm>
            <a:off x="497324" y="297483"/>
            <a:ext cx="576001" cy="57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C7B850-6301-4D73-9020-236A92B168A9}"/>
              </a:ext>
            </a:extLst>
          </p:cNvPr>
          <p:cNvSpPr/>
          <p:nvPr/>
        </p:nvSpPr>
        <p:spPr>
          <a:xfrm>
            <a:off x="543554" y="361976"/>
            <a:ext cx="539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KoPub돋움체 Bold" panose="00000800000000000000" pitchFamily="2" charset="-127"/>
              </a:rPr>
              <a:t>03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9CDA240-820A-439E-8DE8-9FCBDF52C7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83" y="1238064"/>
            <a:ext cx="9663633" cy="512877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BC49CD1-816A-4344-B881-1F65EF3424E5}"/>
              </a:ext>
            </a:extLst>
          </p:cNvPr>
          <p:cNvCxnSpPr>
            <a:cxnSpLocks/>
          </p:cNvCxnSpPr>
          <p:nvPr/>
        </p:nvCxnSpPr>
        <p:spPr>
          <a:xfrm flipH="1">
            <a:off x="6537436" y="4162097"/>
            <a:ext cx="641130" cy="567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35F635AD-03B3-432A-8E8F-174B2EC3E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68" y="1231472"/>
            <a:ext cx="9651448" cy="5125003"/>
          </a:xfrm>
          <a:prstGeom prst="rect">
            <a:avLst/>
          </a:prstGeom>
        </p:spPr>
      </p:pic>
      <p:sp>
        <p:nvSpPr>
          <p:cNvPr id="29" name="슬라이드 번호 개체 틀 2">
            <a:extLst>
              <a:ext uri="{FF2B5EF4-FFF2-40B4-BE49-F238E27FC236}">
                <a16:creationId xmlns:a16="http://schemas.microsoft.com/office/drawing/2014/main" id="{EEDA160A-6EFD-4DDB-9887-CFE674EC6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900" y="6492874"/>
            <a:ext cx="2743200" cy="365125"/>
          </a:xfrm>
        </p:spPr>
        <p:txBody>
          <a:bodyPr/>
          <a:lstStyle/>
          <a:p>
            <a:fld id="{013286D2-C59A-4CCD-A5AD-BE83D7BEBDD1}" type="slidenum">
              <a:rPr lang="ko-KR" altLang="en-US" smtClean="0"/>
              <a:pPr/>
              <a:t>15</a:t>
            </a:fld>
            <a:r>
              <a:rPr lang="en-US" altLang="ko-KR" dirty="0"/>
              <a:t>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754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988D45F-26CE-4B16-BA02-F747163173F3}"/>
              </a:ext>
            </a:extLst>
          </p:cNvPr>
          <p:cNvSpPr/>
          <p:nvPr/>
        </p:nvSpPr>
        <p:spPr>
          <a:xfrm>
            <a:off x="1104419" y="303462"/>
            <a:ext cx="6942812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</a:rPr>
              <a:t>분석 과정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A4305C-3034-4BC6-87BD-0B5BD06CDC68}"/>
              </a:ext>
            </a:extLst>
          </p:cNvPr>
          <p:cNvSpPr/>
          <p:nvPr/>
        </p:nvSpPr>
        <p:spPr>
          <a:xfrm flipV="1">
            <a:off x="0" y="1032421"/>
            <a:ext cx="10463453" cy="548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361824-AAEC-4F22-801B-B313BB273B8A}"/>
              </a:ext>
            </a:extLst>
          </p:cNvPr>
          <p:cNvGrpSpPr/>
          <p:nvPr/>
        </p:nvGrpSpPr>
        <p:grpSpPr>
          <a:xfrm>
            <a:off x="24370" y="5938478"/>
            <a:ext cx="2605804" cy="879309"/>
            <a:chOff x="24370" y="5938478"/>
            <a:chExt cx="2605804" cy="8793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38AC7D-7944-4E56-AB24-0961BFB9CE3F}"/>
                </a:ext>
              </a:extLst>
            </p:cNvPr>
            <p:cNvSpPr txBox="1"/>
            <p:nvPr/>
          </p:nvSpPr>
          <p:spPr>
            <a:xfrm>
              <a:off x="24370" y="5938478"/>
              <a:ext cx="2503997" cy="879309"/>
            </a:xfrm>
            <a:prstGeom prst="rect">
              <a:avLst/>
            </a:prstGeom>
            <a:solidFill>
              <a:srgbClr val="EBEBEB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3FA0EE3-8F31-4305-9D77-124611E764CA}"/>
                </a:ext>
              </a:extLst>
            </p:cNvPr>
            <p:cNvGrpSpPr/>
            <p:nvPr/>
          </p:nvGrpSpPr>
          <p:grpSpPr>
            <a:xfrm>
              <a:off x="346241" y="6456652"/>
              <a:ext cx="2283933" cy="338554"/>
              <a:chOff x="9665373" y="6424323"/>
              <a:chExt cx="2283933" cy="338554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7295978-6D55-4FE5-BA17-FE95F4231CC4}"/>
                  </a:ext>
                </a:extLst>
              </p:cNvPr>
              <p:cNvSpPr/>
              <p:nvPr/>
            </p:nvSpPr>
            <p:spPr>
              <a:xfrm>
                <a:off x="9665373" y="6470228"/>
                <a:ext cx="41560" cy="24421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F4372FC-85DD-4FD9-B8A3-75B5C484AD3A}"/>
                  </a:ext>
                </a:extLst>
              </p:cNvPr>
              <p:cNvSpPr txBox="1"/>
              <p:nvPr/>
            </p:nvSpPr>
            <p:spPr>
              <a:xfrm>
                <a:off x="9665373" y="6424323"/>
                <a:ext cx="2283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중앙대학교 산업보안학과</a:t>
                </a:r>
              </a:p>
            </p:txBody>
          </p:sp>
        </p:grp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237B63EB-44A8-4C38-8819-D36D73F10647}"/>
              </a:ext>
            </a:extLst>
          </p:cNvPr>
          <p:cNvSpPr/>
          <p:nvPr/>
        </p:nvSpPr>
        <p:spPr>
          <a:xfrm>
            <a:off x="497324" y="297483"/>
            <a:ext cx="576001" cy="57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C7B850-6301-4D73-9020-236A92B168A9}"/>
              </a:ext>
            </a:extLst>
          </p:cNvPr>
          <p:cNvSpPr/>
          <p:nvPr/>
        </p:nvSpPr>
        <p:spPr>
          <a:xfrm>
            <a:off x="543554" y="361976"/>
            <a:ext cx="539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KoPub돋움체 Bold" panose="00000800000000000000" pitchFamily="2" charset="-127"/>
              </a:rPr>
              <a:t>03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77AF3A-C7A9-470B-8165-5B981D7D3A68}"/>
              </a:ext>
            </a:extLst>
          </p:cNvPr>
          <p:cNvSpPr txBox="1"/>
          <p:nvPr/>
        </p:nvSpPr>
        <p:spPr>
          <a:xfrm>
            <a:off x="643991" y="1254094"/>
            <a:ext cx="7995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n-ea"/>
              </a:rPr>
              <a:t>Skype </a:t>
            </a:r>
            <a:r>
              <a:rPr lang="ko-KR" altLang="en-US" sz="2800" b="1" dirty="0">
                <a:latin typeface="+mn-ea"/>
              </a:rPr>
              <a:t>기록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10E678-CB08-491F-BFF6-8E03F640A784}"/>
              </a:ext>
            </a:extLst>
          </p:cNvPr>
          <p:cNvSpPr txBox="1"/>
          <p:nvPr/>
        </p:nvSpPr>
        <p:spPr>
          <a:xfrm>
            <a:off x="948792" y="1605463"/>
            <a:ext cx="9960508" cy="226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+mn-ea"/>
              </a:rPr>
              <a:t>Skype</a:t>
            </a:r>
            <a:r>
              <a:rPr lang="ko-KR" altLang="en-US" sz="2000" dirty="0">
                <a:latin typeface="+mn-ea"/>
              </a:rPr>
              <a:t>는 </a:t>
            </a:r>
            <a:r>
              <a:rPr lang="en-US" altLang="ko-KR" sz="2000" dirty="0">
                <a:latin typeface="+mn-ea"/>
              </a:rPr>
              <a:t>/Users/[User ID]/</a:t>
            </a:r>
            <a:r>
              <a:rPr lang="en-US" altLang="ko-KR" sz="2000" dirty="0" err="1">
                <a:latin typeface="+mn-ea"/>
              </a:rPr>
              <a:t>AppDataRoaming</a:t>
            </a:r>
            <a:r>
              <a:rPr lang="en-US" altLang="ko-KR" sz="2000" dirty="0">
                <a:latin typeface="+mn-ea"/>
              </a:rPr>
              <a:t>/Skype/ </a:t>
            </a:r>
            <a:r>
              <a:rPr lang="ko-KR" altLang="en-US" sz="2000" dirty="0">
                <a:latin typeface="+mn-ea"/>
              </a:rPr>
              <a:t>에 기록을 저장함</a:t>
            </a:r>
            <a:endParaRPr lang="en-US" altLang="ko-KR" sz="2000" dirty="0">
              <a:latin typeface="+mn-ea"/>
            </a:endParaRPr>
          </a:p>
          <a:p>
            <a:pPr marL="285750" lvl="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+mn-ea"/>
              </a:rPr>
              <a:t>/Users/[User ID]/</a:t>
            </a:r>
            <a:r>
              <a:rPr lang="en-US" altLang="ko-KR" sz="2000" dirty="0" err="1">
                <a:latin typeface="+mn-ea"/>
              </a:rPr>
              <a:t>AppDataRoaming</a:t>
            </a:r>
            <a:r>
              <a:rPr lang="en-US" altLang="ko-KR" sz="2000" dirty="0">
                <a:latin typeface="+mn-ea"/>
              </a:rPr>
              <a:t>/Skype/live#3acharlotte.may1989 </a:t>
            </a:r>
            <a:r>
              <a:rPr lang="ko-KR" altLang="en-US" sz="2000" dirty="0">
                <a:latin typeface="+mn-ea"/>
              </a:rPr>
              <a:t>에 </a:t>
            </a:r>
            <a:r>
              <a:rPr lang="en-US" altLang="ko-KR" sz="2000" dirty="0" err="1">
                <a:latin typeface="+mn-ea"/>
              </a:rPr>
              <a:t>main.db</a:t>
            </a:r>
            <a:r>
              <a:rPr lang="ko-KR" altLang="en-US" sz="2000" dirty="0">
                <a:latin typeface="+mn-ea"/>
              </a:rPr>
              <a:t>가 존재하지 않음</a:t>
            </a:r>
            <a:endParaRPr lang="en-US" altLang="ko-KR" sz="20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CD69C5-B507-4D2B-8311-2F77CD8FD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197" y="1254094"/>
            <a:ext cx="9275256" cy="4975788"/>
          </a:xfrm>
          <a:prstGeom prst="rect">
            <a:avLst/>
          </a:prstGeom>
        </p:spPr>
      </p:pic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48984BD3-6201-42D8-A19D-605109DB9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900" y="6492874"/>
            <a:ext cx="2743200" cy="365125"/>
          </a:xfrm>
        </p:spPr>
        <p:txBody>
          <a:bodyPr/>
          <a:lstStyle/>
          <a:p>
            <a:fld id="{013286D2-C59A-4CCD-A5AD-BE83D7BEBDD1}" type="slidenum">
              <a:rPr lang="ko-KR" altLang="en-US" smtClean="0"/>
              <a:pPr/>
              <a:t>16</a:t>
            </a:fld>
            <a:r>
              <a:rPr lang="en-US" altLang="ko-KR" dirty="0"/>
              <a:t>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864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988D45F-26CE-4B16-BA02-F747163173F3}"/>
              </a:ext>
            </a:extLst>
          </p:cNvPr>
          <p:cNvSpPr/>
          <p:nvPr/>
        </p:nvSpPr>
        <p:spPr>
          <a:xfrm>
            <a:off x="1104419" y="303462"/>
            <a:ext cx="6942812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</a:rPr>
              <a:t>분석 과정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A4305C-3034-4BC6-87BD-0B5BD06CDC68}"/>
              </a:ext>
            </a:extLst>
          </p:cNvPr>
          <p:cNvSpPr/>
          <p:nvPr/>
        </p:nvSpPr>
        <p:spPr>
          <a:xfrm flipV="1">
            <a:off x="0" y="1032421"/>
            <a:ext cx="10463453" cy="548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361824-AAEC-4F22-801B-B313BB273B8A}"/>
              </a:ext>
            </a:extLst>
          </p:cNvPr>
          <p:cNvGrpSpPr/>
          <p:nvPr/>
        </p:nvGrpSpPr>
        <p:grpSpPr>
          <a:xfrm>
            <a:off x="24370" y="5938478"/>
            <a:ext cx="2605804" cy="879309"/>
            <a:chOff x="24370" y="5938478"/>
            <a:chExt cx="2605804" cy="8793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38AC7D-7944-4E56-AB24-0961BFB9CE3F}"/>
                </a:ext>
              </a:extLst>
            </p:cNvPr>
            <p:cNvSpPr txBox="1"/>
            <p:nvPr/>
          </p:nvSpPr>
          <p:spPr>
            <a:xfrm>
              <a:off x="24370" y="5938478"/>
              <a:ext cx="2503997" cy="879309"/>
            </a:xfrm>
            <a:prstGeom prst="rect">
              <a:avLst/>
            </a:prstGeom>
            <a:solidFill>
              <a:srgbClr val="EBEBEB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3FA0EE3-8F31-4305-9D77-124611E764CA}"/>
                </a:ext>
              </a:extLst>
            </p:cNvPr>
            <p:cNvGrpSpPr/>
            <p:nvPr/>
          </p:nvGrpSpPr>
          <p:grpSpPr>
            <a:xfrm>
              <a:off x="346241" y="6456652"/>
              <a:ext cx="2283933" cy="338554"/>
              <a:chOff x="9665373" y="6424323"/>
              <a:chExt cx="2283933" cy="338554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7295978-6D55-4FE5-BA17-FE95F4231CC4}"/>
                  </a:ext>
                </a:extLst>
              </p:cNvPr>
              <p:cNvSpPr/>
              <p:nvPr/>
            </p:nvSpPr>
            <p:spPr>
              <a:xfrm>
                <a:off x="9665373" y="6470228"/>
                <a:ext cx="41560" cy="24421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F4372FC-85DD-4FD9-B8A3-75B5C484AD3A}"/>
                  </a:ext>
                </a:extLst>
              </p:cNvPr>
              <p:cNvSpPr txBox="1"/>
              <p:nvPr/>
            </p:nvSpPr>
            <p:spPr>
              <a:xfrm>
                <a:off x="9665373" y="6424323"/>
                <a:ext cx="2283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중앙대학교 산업보안학과</a:t>
                </a:r>
              </a:p>
            </p:txBody>
          </p:sp>
        </p:grp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237B63EB-44A8-4C38-8819-D36D73F10647}"/>
              </a:ext>
            </a:extLst>
          </p:cNvPr>
          <p:cNvSpPr/>
          <p:nvPr/>
        </p:nvSpPr>
        <p:spPr>
          <a:xfrm>
            <a:off x="497324" y="297483"/>
            <a:ext cx="576001" cy="57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C7B850-6301-4D73-9020-236A92B168A9}"/>
              </a:ext>
            </a:extLst>
          </p:cNvPr>
          <p:cNvSpPr/>
          <p:nvPr/>
        </p:nvSpPr>
        <p:spPr>
          <a:xfrm>
            <a:off x="543554" y="361976"/>
            <a:ext cx="539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KoPub돋움체 Bold" panose="00000800000000000000" pitchFamily="2" charset="-127"/>
              </a:rPr>
              <a:t>03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6E5375E-603D-4EBD-8E1D-FE994BBFA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648" y="1204091"/>
            <a:ext cx="9858703" cy="5288783"/>
          </a:xfrm>
          <a:prstGeom prst="rect">
            <a:avLst/>
          </a:prstGeom>
        </p:spPr>
      </p:pic>
      <p:sp>
        <p:nvSpPr>
          <p:cNvPr id="19" name="슬라이드 번호 개체 틀 2">
            <a:extLst>
              <a:ext uri="{FF2B5EF4-FFF2-40B4-BE49-F238E27FC236}">
                <a16:creationId xmlns:a16="http://schemas.microsoft.com/office/drawing/2014/main" id="{D2FDFB35-0E04-4D5C-B6D1-1AB2B4B53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900" y="6492874"/>
            <a:ext cx="2743200" cy="365125"/>
          </a:xfrm>
        </p:spPr>
        <p:txBody>
          <a:bodyPr/>
          <a:lstStyle/>
          <a:p>
            <a:fld id="{013286D2-C59A-4CCD-A5AD-BE83D7BEBDD1}" type="slidenum">
              <a:rPr lang="ko-KR" altLang="en-US" smtClean="0"/>
              <a:pPr/>
              <a:t>17</a:t>
            </a:fld>
            <a:r>
              <a:rPr lang="en-US" altLang="ko-KR" dirty="0"/>
              <a:t>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1125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988D45F-26CE-4B16-BA02-F747163173F3}"/>
              </a:ext>
            </a:extLst>
          </p:cNvPr>
          <p:cNvSpPr/>
          <p:nvPr/>
        </p:nvSpPr>
        <p:spPr>
          <a:xfrm>
            <a:off x="1104419" y="303462"/>
            <a:ext cx="6942812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</a:rPr>
              <a:t>분석 과정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A4305C-3034-4BC6-87BD-0B5BD06CDC68}"/>
              </a:ext>
            </a:extLst>
          </p:cNvPr>
          <p:cNvSpPr/>
          <p:nvPr/>
        </p:nvSpPr>
        <p:spPr>
          <a:xfrm flipV="1">
            <a:off x="0" y="1032421"/>
            <a:ext cx="10463453" cy="548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361824-AAEC-4F22-801B-B313BB273B8A}"/>
              </a:ext>
            </a:extLst>
          </p:cNvPr>
          <p:cNvGrpSpPr/>
          <p:nvPr/>
        </p:nvGrpSpPr>
        <p:grpSpPr>
          <a:xfrm>
            <a:off x="24370" y="5938478"/>
            <a:ext cx="2605804" cy="879309"/>
            <a:chOff x="24370" y="5938478"/>
            <a:chExt cx="2605804" cy="8793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38AC7D-7944-4E56-AB24-0961BFB9CE3F}"/>
                </a:ext>
              </a:extLst>
            </p:cNvPr>
            <p:cNvSpPr txBox="1"/>
            <p:nvPr/>
          </p:nvSpPr>
          <p:spPr>
            <a:xfrm>
              <a:off x="24370" y="5938478"/>
              <a:ext cx="2503997" cy="879309"/>
            </a:xfrm>
            <a:prstGeom prst="rect">
              <a:avLst/>
            </a:prstGeom>
            <a:solidFill>
              <a:srgbClr val="EBEBEB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3FA0EE3-8F31-4305-9D77-124611E764CA}"/>
                </a:ext>
              </a:extLst>
            </p:cNvPr>
            <p:cNvGrpSpPr/>
            <p:nvPr/>
          </p:nvGrpSpPr>
          <p:grpSpPr>
            <a:xfrm>
              <a:off x="346241" y="6456652"/>
              <a:ext cx="2283933" cy="338554"/>
              <a:chOff x="9665373" y="6424323"/>
              <a:chExt cx="2283933" cy="338554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7295978-6D55-4FE5-BA17-FE95F4231CC4}"/>
                  </a:ext>
                </a:extLst>
              </p:cNvPr>
              <p:cNvSpPr/>
              <p:nvPr/>
            </p:nvSpPr>
            <p:spPr>
              <a:xfrm>
                <a:off x="9665373" y="6470228"/>
                <a:ext cx="41560" cy="24421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F4372FC-85DD-4FD9-B8A3-75B5C484AD3A}"/>
                  </a:ext>
                </a:extLst>
              </p:cNvPr>
              <p:cNvSpPr txBox="1"/>
              <p:nvPr/>
            </p:nvSpPr>
            <p:spPr>
              <a:xfrm>
                <a:off x="9665373" y="6424323"/>
                <a:ext cx="2283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중앙대학교 산업보안학과</a:t>
                </a:r>
              </a:p>
            </p:txBody>
          </p:sp>
        </p:grp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237B63EB-44A8-4C38-8819-D36D73F10647}"/>
              </a:ext>
            </a:extLst>
          </p:cNvPr>
          <p:cNvSpPr/>
          <p:nvPr/>
        </p:nvSpPr>
        <p:spPr>
          <a:xfrm>
            <a:off x="497324" y="297483"/>
            <a:ext cx="576001" cy="57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C7B850-6301-4D73-9020-236A92B168A9}"/>
              </a:ext>
            </a:extLst>
          </p:cNvPr>
          <p:cNvSpPr/>
          <p:nvPr/>
        </p:nvSpPr>
        <p:spPr>
          <a:xfrm>
            <a:off x="543554" y="361976"/>
            <a:ext cx="539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KoPub돋움체 Bold" panose="00000800000000000000" pitchFamily="2" charset="-127"/>
              </a:rPr>
              <a:t>03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24E982-B02B-42B4-A6EA-EB3CD71B6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24" y="1162770"/>
            <a:ext cx="9953778" cy="5339787"/>
          </a:xfrm>
          <a:prstGeom prst="rect">
            <a:avLst/>
          </a:prstGeom>
        </p:spPr>
      </p:pic>
      <p:sp>
        <p:nvSpPr>
          <p:cNvPr id="15" name="슬라이드 번호 개체 틀 2">
            <a:extLst>
              <a:ext uri="{FF2B5EF4-FFF2-40B4-BE49-F238E27FC236}">
                <a16:creationId xmlns:a16="http://schemas.microsoft.com/office/drawing/2014/main" id="{1A3C4887-C7A7-430B-9B05-9FEA3301A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900" y="6492874"/>
            <a:ext cx="2743200" cy="365125"/>
          </a:xfrm>
        </p:spPr>
        <p:txBody>
          <a:bodyPr/>
          <a:lstStyle/>
          <a:p>
            <a:fld id="{013286D2-C59A-4CCD-A5AD-BE83D7BEBDD1}" type="slidenum">
              <a:rPr lang="ko-KR" altLang="en-US" smtClean="0"/>
              <a:pPr/>
              <a:t>18</a:t>
            </a:fld>
            <a:r>
              <a:rPr lang="en-US" altLang="ko-KR" dirty="0"/>
              <a:t>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4451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988D45F-26CE-4B16-BA02-F747163173F3}"/>
              </a:ext>
            </a:extLst>
          </p:cNvPr>
          <p:cNvSpPr/>
          <p:nvPr/>
        </p:nvSpPr>
        <p:spPr>
          <a:xfrm>
            <a:off x="1104419" y="303462"/>
            <a:ext cx="6942812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</a:rPr>
              <a:t>분석 과정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A4305C-3034-4BC6-87BD-0B5BD06CDC68}"/>
              </a:ext>
            </a:extLst>
          </p:cNvPr>
          <p:cNvSpPr/>
          <p:nvPr/>
        </p:nvSpPr>
        <p:spPr>
          <a:xfrm flipV="1">
            <a:off x="0" y="1032421"/>
            <a:ext cx="10463453" cy="548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361824-AAEC-4F22-801B-B313BB273B8A}"/>
              </a:ext>
            </a:extLst>
          </p:cNvPr>
          <p:cNvGrpSpPr/>
          <p:nvPr/>
        </p:nvGrpSpPr>
        <p:grpSpPr>
          <a:xfrm>
            <a:off x="24370" y="5938478"/>
            <a:ext cx="2605804" cy="879309"/>
            <a:chOff x="24370" y="5938478"/>
            <a:chExt cx="2605804" cy="8793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38AC7D-7944-4E56-AB24-0961BFB9CE3F}"/>
                </a:ext>
              </a:extLst>
            </p:cNvPr>
            <p:cNvSpPr txBox="1"/>
            <p:nvPr/>
          </p:nvSpPr>
          <p:spPr>
            <a:xfrm>
              <a:off x="24370" y="5938478"/>
              <a:ext cx="2503997" cy="879309"/>
            </a:xfrm>
            <a:prstGeom prst="rect">
              <a:avLst/>
            </a:prstGeom>
            <a:solidFill>
              <a:srgbClr val="EBEBEB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3FA0EE3-8F31-4305-9D77-124611E764CA}"/>
                </a:ext>
              </a:extLst>
            </p:cNvPr>
            <p:cNvGrpSpPr/>
            <p:nvPr/>
          </p:nvGrpSpPr>
          <p:grpSpPr>
            <a:xfrm>
              <a:off x="346241" y="6456652"/>
              <a:ext cx="2283933" cy="338554"/>
              <a:chOff x="9665373" y="6424323"/>
              <a:chExt cx="2283933" cy="338554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7295978-6D55-4FE5-BA17-FE95F4231CC4}"/>
                  </a:ext>
                </a:extLst>
              </p:cNvPr>
              <p:cNvSpPr/>
              <p:nvPr/>
            </p:nvSpPr>
            <p:spPr>
              <a:xfrm>
                <a:off x="9665373" y="6470228"/>
                <a:ext cx="41560" cy="24421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F4372FC-85DD-4FD9-B8A3-75B5C484AD3A}"/>
                  </a:ext>
                </a:extLst>
              </p:cNvPr>
              <p:cNvSpPr txBox="1"/>
              <p:nvPr/>
            </p:nvSpPr>
            <p:spPr>
              <a:xfrm>
                <a:off x="9665373" y="6424323"/>
                <a:ext cx="2283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중앙대학교 산업보안학과</a:t>
                </a:r>
              </a:p>
            </p:txBody>
          </p:sp>
        </p:grp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237B63EB-44A8-4C38-8819-D36D73F10647}"/>
              </a:ext>
            </a:extLst>
          </p:cNvPr>
          <p:cNvSpPr/>
          <p:nvPr/>
        </p:nvSpPr>
        <p:spPr>
          <a:xfrm>
            <a:off x="497324" y="297483"/>
            <a:ext cx="576001" cy="57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C7B850-6301-4D73-9020-236A92B168A9}"/>
              </a:ext>
            </a:extLst>
          </p:cNvPr>
          <p:cNvSpPr/>
          <p:nvPr/>
        </p:nvSpPr>
        <p:spPr>
          <a:xfrm>
            <a:off x="543554" y="361976"/>
            <a:ext cx="539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KoPub돋움체 Bold" panose="00000800000000000000" pitchFamily="2" charset="-127"/>
              </a:rPr>
              <a:t>03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7B5872-CCE0-48FB-B14E-C71C1D90C4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24" y="1171659"/>
            <a:ext cx="9919159" cy="5321215"/>
          </a:xfrm>
          <a:prstGeom prst="rect">
            <a:avLst/>
          </a:prstGeom>
        </p:spPr>
      </p:pic>
      <p:sp>
        <p:nvSpPr>
          <p:cNvPr id="15" name="슬라이드 번호 개체 틀 2">
            <a:extLst>
              <a:ext uri="{FF2B5EF4-FFF2-40B4-BE49-F238E27FC236}">
                <a16:creationId xmlns:a16="http://schemas.microsoft.com/office/drawing/2014/main" id="{30F59EA4-BD21-45E2-AF9B-5345221D8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900" y="6492874"/>
            <a:ext cx="2743200" cy="365125"/>
          </a:xfrm>
        </p:spPr>
        <p:txBody>
          <a:bodyPr/>
          <a:lstStyle/>
          <a:p>
            <a:fld id="{013286D2-C59A-4CCD-A5AD-BE83D7BEBDD1}" type="slidenum">
              <a:rPr lang="ko-KR" altLang="en-US" smtClean="0"/>
              <a:pPr/>
              <a:t>19</a:t>
            </a:fld>
            <a:r>
              <a:rPr lang="en-US" altLang="ko-KR" dirty="0"/>
              <a:t>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2956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988D45F-26CE-4B16-BA02-F747163173F3}"/>
              </a:ext>
            </a:extLst>
          </p:cNvPr>
          <p:cNvSpPr/>
          <p:nvPr/>
        </p:nvSpPr>
        <p:spPr>
          <a:xfrm>
            <a:off x="414429" y="471624"/>
            <a:ext cx="1027636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목차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A4305C-3034-4BC6-87BD-0B5BD06CDC68}"/>
              </a:ext>
            </a:extLst>
          </p:cNvPr>
          <p:cNvSpPr/>
          <p:nvPr/>
        </p:nvSpPr>
        <p:spPr>
          <a:xfrm flipV="1">
            <a:off x="0" y="1032421"/>
            <a:ext cx="10463453" cy="548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361824-AAEC-4F22-801B-B313BB273B8A}"/>
              </a:ext>
            </a:extLst>
          </p:cNvPr>
          <p:cNvGrpSpPr/>
          <p:nvPr/>
        </p:nvGrpSpPr>
        <p:grpSpPr>
          <a:xfrm>
            <a:off x="24370" y="5938478"/>
            <a:ext cx="2605804" cy="879309"/>
            <a:chOff x="24370" y="5938478"/>
            <a:chExt cx="2605804" cy="8793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38AC7D-7944-4E56-AB24-0961BFB9CE3F}"/>
                </a:ext>
              </a:extLst>
            </p:cNvPr>
            <p:cNvSpPr txBox="1"/>
            <p:nvPr/>
          </p:nvSpPr>
          <p:spPr>
            <a:xfrm>
              <a:off x="24370" y="5938478"/>
              <a:ext cx="2503997" cy="879309"/>
            </a:xfrm>
            <a:prstGeom prst="rect">
              <a:avLst/>
            </a:prstGeom>
            <a:solidFill>
              <a:srgbClr val="EBEBEB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3FA0EE3-8F31-4305-9D77-124611E764CA}"/>
                </a:ext>
              </a:extLst>
            </p:cNvPr>
            <p:cNvGrpSpPr/>
            <p:nvPr/>
          </p:nvGrpSpPr>
          <p:grpSpPr>
            <a:xfrm>
              <a:off x="346241" y="6456652"/>
              <a:ext cx="2283933" cy="338554"/>
              <a:chOff x="9665373" y="6424323"/>
              <a:chExt cx="2283933" cy="338554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7295978-6D55-4FE5-BA17-FE95F4231CC4}"/>
                  </a:ext>
                </a:extLst>
              </p:cNvPr>
              <p:cNvSpPr/>
              <p:nvPr/>
            </p:nvSpPr>
            <p:spPr>
              <a:xfrm>
                <a:off x="9665373" y="6470228"/>
                <a:ext cx="41560" cy="24421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F4372FC-85DD-4FD9-B8A3-75B5C484AD3A}"/>
                  </a:ext>
                </a:extLst>
              </p:cNvPr>
              <p:cNvSpPr txBox="1"/>
              <p:nvPr/>
            </p:nvSpPr>
            <p:spPr>
              <a:xfrm>
                <a:off x="9665373" y="6424323"/>
                <a:ext cx="2283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중앙대학교 산업보안학과</a:t>
                </a: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B815049-CBA8-A447-B7D4-7D7F34D86DF0}"/>
              </a:ext>
            </a:extLst>
          </p:cNvPr>
          <p:cNvGrpSpPr/>
          <p:nvPr/>
        </p:nvGrpSpPr>
        <p:grpSpPr>
          <a:xfrm>
            <a:off x="928247" y="1087289"/>
            <a:ext cx="5201954" cy="5025991"/>
            <a:chOff x="1070618" y="1653470"/>
            <a:chExt cx="5201954" cy="502599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91509FF-42D9-48D4-AF97-C055BA6B1AFE}"/>
                </a:ext>
              </a:extLst>
            </p:cNvPr>
            <p:cNvGrpSpPr/>
            <p:nvPr/>
          </p:nvGrpSpPr>
          <p:grpSpPr>
            <a:xfrm>
              <a:off x="1070618" y="2239219"/>
              <a:ext cx="586229" cy="576000"/>
              <a:chOff x="4980838" y="2329100"/>
              <a:chExt cx="675204" cy="609726"/>
            </a:xfrm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E45967D4-B7D3-424F-9574-83CCBD770BD5}"/>
                  </a:ext>
                </a:extLst>
              </p:cNvPr>
              <p:cNvSpPr/>
              <p:nvPr/>
            </p:nvSpPr>
            <p:spPr>
              <a:xfrm>
                <a:off x="4980838" y="2329100"/>
                <a:ext cx="663424" cy="609726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D3966694-11B5-41FA-88E9-AFCED03473AA}"/>
                  </a:ext>
                </a:extLst>
              </p:cNvPr>
              <p:cNvSpPr/>
              <p:nvPr/>
            </p:nvSpPr>
            <p:spPr>
              <a:xfrm>
                <a:off x="5034085" y="2397369"/>
                <a:ext cx="621957" cy="5283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Impact" panose="020B0806030902050204" pitchFamily="34" charset="0"/>
                    <a:ea typeface="KoPub돋움체 Bold" panose="00000800000000000000" pitchFamily="2" charset="-127"/>
                  </a:rPr>
                  <a:t>01</a:t>
                </a:r>
                <a:endParaRPr lang="ko-KR" altLang="en-US" sz="2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7BF66D5-C774-483C-BF7C-21D8DD2C8EFF}"/>
                </a:ext>
              </a:extLst>
            </p:cNvPr>
            <p:cNvSpPr txBox="1"/>
            <p:nvPr/>
          </p:nvSpPr>
          <p:spPr>
            <a:xfrm>
              <a:off x="1881771" y="1653470"/>
              <a:ext cx="4390801" cy="502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300000"/>
                </a:lnSpc>
              </a:pPr>
              <a:r>
                <a:rPr lang="ko-KR" altLang="en-US" sz="2800" b="1" dirty="0">
                  <a:solidFill>
                    <a:srgbClr val="20386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사건 개요</a:t>
              </a:r>
              <a:endParaRPr lang="en-US" altLang="ko-KR" sz="2800" b="1" dirty="0">
                <a:solidFill>
                  <a:srgbClr val="203864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300000"/>
                </a:lnSpc>
              </a:pPr>
              <a:r>
                <a:rPr lang="ko-KR" altLang="en-US" sz="2800" b="1" dirty="0">
                  <a:solidFill>
                    <a:srgbClr val="20386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분석 목적</a:t>
              </a:r>
              <a:endParaRPr lang="en-US" altLang="ko-KR" sz="2800" b="1" dirty="0">
                <a:solidFill>
                  <a:srgbClr val="203864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300000"/>
                </a:lnSpc>
              </a:pPr>
              <a:r>
                <a:rPr lang="ko-KR" altLang="en-US" sz="2800" b="1" dirty="0">
                  <a:solidFill>
                    <a:srgbClr val="20386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분석 과정</a:t>
              </a:r>
              <a:endParaRPr lang="en-US" altLang="ko-KR" sz="2800" b="1" dirty="0">
                <a:solidFill>
                  <a:srgbClr val="203864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300000"/>
                </a:lnSpc>
              </a:pPr>
              <a:r>
                <a:rPr lang="ko-KR" altLang="en-US" sz="2800" b="1" dirty="0">
                  <a:solidFill>
                    <a:srgbClr val="20386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분석 결과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42DB78E-1DCB-0842-8170-BCF52863C375}"/>
                </a:ext>
              </a:extLst>
            </p:cNvPr>
            <p:cNvGrpSpPr/>
            <p:nvPr/>
          </p:nvGrpSpPr>
          <p:grpSpPr>
            <a:xfrm>
              <a:off x="1074580" y="3520832"/>
              <a:ext cx="576001" cy="576000"/>
              <a:chOff x="4980838" y="2329100"/>
              <a:chExt cx="663424" cy="609726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BCC62068-3CAE-3849-A74B-BBD7695123E1}"/>
                  </a:ext>
                </a:extLst>
              </p:cNvPr>
              <p:cNvSpPr/>
              <p:nvPr/>
            </p:nvSpPr>
            <p:spPr>
              <a:xfrm>
                <a:off x="4980838" y="2329100"/>
                <a:ext cx="663424" cy="609726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3111D12B-9530-3B4E-BB3E-9BD87FC86D70}"/>
                  </a:ext>
                </a:extLst>
              </p:cNvPr>
              <p:cNvSpPr/>
              <p:nvPr/>
            </p:nvSpPr>
            <p:spPr>
              <a:xfrm>
                <a:off x="5018821" y="2397369"/>
                <a:ext cx="621957" cy="488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Impact" panose="020B0806030902050204" pitchFamily="34" charset="0"/>
                    <a:ea typeface="KoPub돋움체 Bold" panose="00000800000000000000" pitchFamily="2" charset="-127"/>
                  </a:rPr>
                  <a:t>02</a:t>
                </a:r>
                <a:endParaRPr lang="ko-KR" altLang="en-US" sz="2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F91893E3-D116-774A-A8B6-4462AD8BC73C}"/>
                </a:ext>
              </a:extLst>
            </p:cNvPr>
            <p:cNvGrpSpPr/>
            <p:nvPr/>
          </p:nvGrpSpPr>
          <p:grpSpPr>
            <a:xfrm>
              <a:off x="1093730" y="4815590"/>
              <a:ext cx="576001" cy="576000"/>
              <a:chOff x="4980838" y="2329100"/>
              <a:chExt cx="663424" cy="609726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BA853F53-03AD-384B-BACB-C60ED1C5D158}"/>
                  </a:ext>
                </a:extLst>
              </p:cNvPr>
              <p:cNvSpPr/>
              <p:nvPr/>
            </p:nvSpPr>
            <p:spPr>
              <a:xfrm>
                <a:off x="4980838" y="2329100"/>
                <a:ext cx="663424" cy="609726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5D809C0-5C8F-3C49-B576-92E4B8D8A843}"/>
                  </a:ext>
                </a:extLst>
              </p:cNvPr>
              <p:cNvSpPr/>
              <p:nvPr/>
            </p:nvSpPr>
            <p:spPr>
              <a:xfrm>
                <a:off x="5018821" y="2397369"/>
                <a:ext cx="621957" cy="488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Impact" panose="020B0806030902050204" pitchFamily="34" charset="0"/>
                    <a:ea typeface="KoPub돋움체 Bold" panose="00000800000000000000" pitchFamily="2" charset="-127"/>
                  </a:rPr>
                  <a:t>03</a:t>
                </a:r>
                <a:endParaRPr lang="ko-KR" altLang="en-US" sz="2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5DC8BC7D-379E-48B6-AAA6-9EB60F90D1EC}"/>
              </a:ext>
            </a:extLst>
          </p:cNvPr>
          <p:cNvSpPr/>
          <p:nvPr/>
        </p:nvSpPr>
        <p:spPr>
          <a:xfrm>
            <a:off x="946107" y="5505389"/>
            <a:ext cx="576001" cy="57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8A0A9C-EB71-4FEE-A916-89996FC9AA59}"/>
              </a:ext>
            </a:extLst>
          </p:cNvPr>
          <p:cNvSpPr/>
          <p:nvPr/>
        </p:nvSpPr>
        <p:spPr>
          <a:xfrm>
            <a:off x="979085" y="5569882"/>
            <a:ext cx="539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KoPub돋움체 Bold" panose="00000800000000000000" pitchFamily="2" charset="-127"/>
              </a:rPr>
              <a:t>04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9" name="슬라이드 번호 개체 틀 2">
            <a:extLst>
              <a:ext uri="{FF2B5EF4-FFF2-40B4-BE49-F238E27FC236}">
                <a16:creationId xmlns:a16="http://schemas.microsoft.com/office/drawing/2014/main" id="{9CB4AD21-38CE-45E4-964B-5735A0DE9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900" y="6492874"/>
            <a:ext cx="2743200" cy="365125"/>
          </a:xfrm>
        </p:spPr>
        <p:txBody>
          <a:bodyPr/>
          <a:lstStyle/>
          <a:p>
            <a:fld id="{013286D2-C59A-4CCD-A5AD-BE83D7BEBDD1}" type="slidenum">
              <a:rPr lang="ko-KR" altLang="en-US" smtClean="0"/>
              <a:pPr/>
              <a:t>2</a:t>
            </a:fld>
            <a:r>
              <a:rPr lang="en-US" altLang="ko-KR" dirty="0"/>
              <a:t>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084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988D45F-26CE-4B16-BA02-F747163173F3}"/>
              </a:ext>
            </a:extLst>
          </p:cNvPr>
          <p:cNvSpPr/>
          <p:nvPr/>
        </p:nvSpPr>
        <p:spPr>
          <a:xfrm>
            <a:off x="1104419" y="303462"/>
            <a:ext cx="6942812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</a:rPr>
              <a:t>분석 과정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A4305C-3034-4BC6-87BD-0B5BD06CDC68}"/>
              </a:ext>
            </a:extLst>
          </p:cNvPr>
          <p:cNvSpPr/>
          <p:nvPr/>
        </p:nvSpPr>
        <p:spPr>
          <a:xfrm flipV="1">
            <a:off x="0" y="1032421"/>
            <a:ext cx="10463453" cy="548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361824-AAEC-4F22-801B-B313BB273B8A}"/>
              </a:ext>
            </a:extLst>
          </p:cNvPr>
          <p:cNvGrpSpPr/>
          <p:nvPr/>
        </p:nvGrpSpPr>
        <p:grpSpPr>
          <a:xfrm>
            <a:off x="24370" y="5938478"/>
            <a:ext cx="2605804" cy="879309"/>
            <a:chOff x="24370" y="5938478"/>
            <a:chExt cx="2605804" cy="8793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38AC7D-7944-4E56-AB24-0961BFB9CE3F}"/>
                </a:ext>
              </a:extLst>
            </p:cNvPr>
            <p:cNvSpPr txBox="1"/>
            <p:nvPr/>
          </p:nvSpPr>
          <p:spPr>
            <a:xfrm>
              <a:off x="24370" y="5938478"/>
              <a:ext cx="2503997" cy="879309"/>
            </a:xfrm>
            <a:prstGeom prst="rect">
              <a:avLst/>
            </a:prstGeom>
            <a:solidFill>
              <a:srgbClr val="EBEBEB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3FA0EE3-8F31-4305-9D77-124611E764CA}"/>
                </a:ext>
              </a:extLst>
            </p:cNvPr>
            <p:cNvGrpSpPr/>
            <p:nvPr/>
          </p:nvGrpSpPr>
          <p:grpSpPr>
            <a:xfrm>
              <a:off x="346241" y="6456652"/>
              <a:ext cx="2283933" cy="338554"/>
              <a:chOff x="9665373" y="6424323"/>
              <a:chExt cx="2283933" cy="338554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7295978-6D55-4FE5-BA17-FE95F4231CC4}"/>
                  </a:ext>
                </a:extLst>
              </p:cNvPr>
              <p:cNvSpPr/>
              <p:nvPr/>
            </p:nvSpPr>
            <p:spPr>
              <a:xfrm>
                <a:off x="9665373" y="6470228"/>
                <a:ext cx="41560" cy="24421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F4372FC-85DD-4FD9-B8A3-75B5C484AD3A}"/>
                  </a:ext>
                </a:extLst>
              </p:cNvPr>
              <p:cNvSpPr txBox="1"/>
              <p:nvPr/>
            </p:nvSpPr>
            <p:spPr>
              <a:xfrm>
                <a:off x="9665373" y="6424323"/>
                <a:ext cx="2283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중앙대학교 산업보안학과</a:t>
                </a:r>
              </a:p>
            </p:txBody>
          </p:sp>
        </p:grp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237B63EB-44A8-4C38-8819-D36D73F10647}"/>
              </a:ext>
            </a:extLst>
          </p:cNvPr>
          <p:cNvSpPr/>
          <p:nvPr/>
        </p:nvSpPr>
        <p:spPr>
          <a:xfrm>
            <a:off x="497324" y="297483"/>
            <a:ext cx="576001" cy="57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C7B850-6301-4D73-9020-236A92B168A9}"/>
              </a:ext>
            </a:extLst>
          </p:cNvPr>
          <p:cNvSpPr/>
          <p:nvPr/>
        </p:nvSpPr>
        <p:spPr>
          <a:xfrm>
            <a:off x="543554" y="361976"/>
            <a:ext cx="539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KoPub돋움체 Bold" panose="00000800000000000000" pitchFamily="2" charset="-127"/>
              </a:rPr>
              <a:t>03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4F89DC-030B-4028-8158-B5BB4D065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29" y="1195746"/>
            <a:ext cx="10531432" cy="5238326"/>
          </a:xfrm>
          <a:prstGeom prst="rect">
            <a:avLst/>
          </a:prstGeom>
        </p:spPr>
      </p:pic>
      <p:sp>
        <p:nvSpPr>
          <p:cNvPr id="15" name="슬라이드 번호 개체 틀 2">
            <a:extLst>
              <a:ext uri="{FF2B5EF4-FFF2-40B4-BE49-F238E27FC236}">
                <a16:creationId xmlns:a16="http://schemas.microsoft.com/office/drawing/2014/main" id="{CB164AA1-3B0D-4C50-A649-8A4CE73C6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900" y="6492874"/>
            <a:ext cx="2743200" cy="365125"/>
          </a:xfrm>
        </p:spPr>
        <p:txBody>
          <a:bodyPr/>
          <a:lstStyle/>
          <a:p>
            <a:fld id="{013286D2-C59A-4CCD-A5AD-BE83D7BEBDD1}" type="slidenum">
              <a:rPr lang="ko-KR" altLang="en-US" smtClean="0"/>
              <a:pPr/>
              <a:t>20</a:t>
            </a:fld>
            <a:r>
              <a:rPr lang="en-US" altLang="ko-KR" dirty="0"/>
              <a:t>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1577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988D45F-26CE-4B16-BA02-F747163173F3}"/>
              </a:ext>
            </a:extLst>
          </p:cNvPr>
          <p:cNvSpPr/>
          <p:nvPr/>
        </p:nvSpPr>
        <p:spPr>
          <a:xfrm>
            <a:off x="1104419" y="303462"/>
            <a:ext cx="6942812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</a:rPr>
              <a:t>분석 과정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A4305C-3034-4BC6-87BD-0B5BD06CDC68}"/>
              </a:ext>
            </a:extLst>
          </p:cNvPr>
          <p:cNvSpPr/>
          <p:nvPr/>
        </p:nvSpPr>
        <p:spPr>
          <a:xfrm flipV="1">
            <a:off x="0" y="1032421"/>
            <a:ext cx="10463453" cy="548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361824-AAEC-4F22-801B-B313BB273B8A}"/>
              </a:ext>
            </a:extLst>
          </p:cNvPr>
          <p:cNvGrpSpPr/>
          <p:nvPr/>
        </p:nvGrpSpPr>
        <p:grpSpPr>
          <a:xfrm>
            <a:off x="24370" y="5938478"/>
            <a:ext cx="2605804" cy="879309"/>
            <a:chOff x="24370" y="5938478"/>
            <a:chExt cx="2605804" cy="8793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38AC7D-7944-4E56-AB24-0961BFB9CE3F}"/>
                </a:ext>
              </a:extLst>
            </p:cNvPr>
            <p:cNvSpPr txBox="1"/>
            <p:nvPr/>
          </p:nvSpPr>
          <p:spPr>
            <a:xfrm>
              <a:off x="24370" y="5938478"/>
              <a:ext cx="2503997" cy="879309"/>
            </a:xfrm>
            <a:prstGeom prst="rect">
              <a:avLst/>
            </a:prstGeom>
            <a:solidFill>
              <a:srgbClr val="EBEBEB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3FA0EE3-8F31-4305-9D77-124611E764CA}"/>
                </a:ext>
              </a:extLst>
            </p:cNvPr>
            <p:cNvGrpSpPr/>
            <p:nvPr/>
          </p:nvGrpSpPr>
          <p:grpSpPr>
            <a:xfrm>
              <a:off x="346241" y="6456652"/>
              <a:ext cx="2283933" cy="338554"/>
              <a:chOff x="9665373" y="6424323"/>
              <a:chExt cx="2283933" cy="338554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7295978-6D55-4FE5-BA17-FE95F4231CC4}"/>
                  </a:ext>
                </a:extLst>
              </p:cNvPr>
              <p:cNvSpPr/>
              <p:nvPr/>
            </p:nvSpPr>
            <p:spPr>
              <a:xfrm>
                <a:off x="9665373" y="6470228"/>
                <a:ext cx="41560" cy="24421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F4372FC-85DD-4FD9-B8A3-75B5C484AD3A}"/>
                  </a:ext>
                </a:extLst>
              </p:cNvPr>
              <p:cNvSpPr txBox="1"/>
              <p:nvPr/>
            </p:nvSpPr>
            <p:spPr>
              <a:xfrm>
                <a:off x="9665373" y="6424323"/>
                <a:ext cx="2283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중앙대학교 산업보안학과</a:t>
                </a:r>
              </a:p>
            </p:txBody>
          </p:sp>
        </p:grp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237B63EB-44A8-4C38-8819-D36D73F10647}"/>
              </a:ext>
            </a:extLst>
          </p:cNvPr>
          <p:cNvSpPr/>
          <p:nvPr/>
        </p:nvSpPr>
        <p:spPr>
          <a:xfrm>
            <a:off x="497324" y="297483"/>
            <a:ext cx="576001" cy="57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C7B850-6301-4D73-9020-236A92B168A9}"/>
              </a:ext>
            </a:extLst>
          </p:cNvPr>
          <p:cNvSpPr/>
          <p:nvPr/>
        </p:nvSpPr>
        <p:spPr>
          <a:xfrm>
            <a:off x="543554" y="361976"/>
            <a:ext cx="539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KoPub돋움체 Bold" panose="00000800000000000000" pitchFamily="2" charset="-127"/>
              </a:rPr>
              <a:t>03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6E0B42-3DC6-4301-9ADE-F2E7B173E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62" y="1139930"/>
            <a:ext cx="10541876" cy="5294142"/>
          </a:xfrm>
          <a:prstGeom prst="rect">
            <a:avLst/>
          </a:prstGeom>
        </p:spPr>
      </p:pic>
      <p:sp>
        <p:nvSpPr>
          <p:cNvPr id="15" name="슬라이드 번호 개체 틀 2">
            <a:extLst>
              <a:ext uri="{FF2B5EF4-FFF2-40B4-BE49-F238E27FC236}">
                <a16:creationId xmlns:a16="http://schemas.microsoft.com/office/drawing/2014/main" id="{0F3970EF-4241-4DB9-B201-8C7B4F233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900" y="6492874"/>
            <a:ext cx="2743200" cy="365125"/>
          </a:xfrm>
        </p:spPr>
        <p:txBody>
          <a:bodyPr/>
          <a:lstStyle/>
          <a:p>
            <a:fld id="{013286D2-C59A-4CCD-A5AD-BE83D7BEBDD1}" type="slidenum">
              <a:rPr lang="ko-KR" altLang="en-US" smtClean="0"/>
              <a:pPr/>
              <a:t>21</a:t>
            </a:fld>
            <a:r>
              <a:rPr lang="en-US" altLang="ko-KR" dirty="0"/>
              <a:t>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6234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988D45F-26CE-4B16-BA02-F747163173F3}"/>
              </a:ext>
            </a:extLst>
          </p:cNvPr>
          <p:cNvSpPr/>
          <p:nvPr/>
        </p:nvSpPr>
        <p:spPr>
          <a:xfrm>
            <a:off x="1104419" y="303462"/>
            <a:ext cx="6942812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</a:rPr>
              <a:t>분석 과정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A4305C-3034-4BC6-87BD-0B5BD06CDC68}"/>
              </a:ext>
            </a:extLst>
          </p:cNvPr>
          <p:cNvSpPr/>
          <p:nvPr/>
        </p:nvSpPr>
        <p:spPr>
          <a:xfrm flipV="1">
            <a:off x="0" y="1032421"/>
            <a:ext cx="10463453" cy="548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361824-AAEC-4F22-801B-B313BB273B8A}"/>
              </a:ext>
            </a:extLst>
          </p:cNvPr>
          <p:cNvGrpSpPr/>
          <p:nvPr/>
        </p:nvGrpSpPr>
        <p:grpSpPr>
          <a:xfrm>
            <a:off x="24370" y="5938478"/>
            <a:ext cx="2605804" cy="879309"/>
            <a:chOff x="24370" y="5938478"/>
            <a:chExt cx="2605804" cy="8793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38AC7D-7944-4E56-AB24-0961BFB9CE3F}"/>
                </a:ext>
              </a:extLst>
            </p:cNvPr>
            <p:cNvSpPr txBox="1"/>
            <p:nvPr/>
          </p:nvSpPr>
          <p:spPr>
            <a:xfrm>
              <a:off x="24370" y="5938478"/>
              <a:ext cx="2503997" cy="879309"/>
            </a:xfrm>
            <a:prstGeom prst="rect">
              <a:avLst/>
            </a:prstGeom>
            <a:solidFill>
              <a:srgbClr val="EBEBEB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3FA0EE3-8F31-4305-9D77-124611E764CA}"/>
                </a:ext>
              </a:extLst>
            </p:cNvPr>
            <p:cNvGrpSpPr/>
            <p:nvPr/>
          </p:nvGrpSpPr>
          <p:grpSpPr>
            <a:xfrm>
              <a:off x="346241" y="6456652"/>
              <a:ext cx="2283933" cy="338554"/>
              <a:chOff x="9665373" y="6424323"/>
              <a:chExt cx="2283933" cy="338554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7295978-6D55-4FE5-BA17-FE95F4231CC4}"/>
                  </a:ext>
                </a:extLst>
              </p:cNvPr>
              <p:cNvSpPr/>
              <p:nvPr/>
            </p:nvSpPr>
            <p:spPr>
              <a:xfrm>
                <a:off x="9665373" y="6470228"/>
                <a:ext cx="41560" cy="24421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F4372FC-85DD-4FD9-B8A3-75B5C484AD3A}"/>
                  </a:ext>
                </a:extLst>
              </p:cNvPr>
              <p:cNvSpPr txBox="1"/>
              <p:nvPr/>
            </p:nvSpPr>
            <p:spPr>
              <a:xfrm>
                <a:off x="9665373" y="6424323"/>
                <a:ext cx="2283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중앙대학교 산업보안학과</a:t>
                </a:r>
              </a:p>
            </p:txBody>
          </p:sp>
        </p:grp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237B63EB-44A8-4C38-8819-D36D73F10647}"/>
              </a:ext>
            </a:extLst>
          </p:cNvPr>
          <p:cNvSpPr/>
          <p:nvPr/>
        </p:nvSpPr>
        <p:spPr>
          <a:xfrm>
            <a:off x="497324" y="297483"/>
            <a:ext cx="576001" cy="57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C7B850-6301-4D73-9020-236A92B168A9}"/>
              </a:ext>
            </a:extLst>
          </p:cNvPr>
          <p:cNvSpPr/>
          <p:nvPr/>
        </p:nvSpPr>
        <p:spPr>
          <a:xfrm>
            <a:off x="543554" y="361976"/>
            <a:ext cx="539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KoPub돋움체 Bold" panose="00000800000000000000" pitchFamily="2" charset="-127"/>
              </a:rPr>
              <a:t>03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F84B44-5AD4-4C15-BB63-C50F67D21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61" y="1174907"/>
            <a:ext cx="9931153" cy="5281745"/>
          </a:xfrm>
          <a:prstGeom prst="rect">
            <a:avLst/>
          </a:prstGeom>
        </p:spPr>
      </p:pic>
      <p:sp>
        <p:nvSpPr>
          <p:cNvPr id="15" name="슬라이드 번호 개체 틀 2">
            <a:extLst>
              <a:ext uri="{FF2B5EF4-FFF2-40B4-BE49-F238E27FC236}">
                <a16:creationId xmlns:a16="http://schemas.microsoft.com/office/drawing/2014/main" id="{EF9F6545-503C-4633-ACC2-04A7402FC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900" y="6492874"/>
            <a:ext cx="2743200" cy="365125"/>
          </a:xfrm>
        </p:spPr>
        <p:txBody>
          <a:bodyPr/>
          <a:lstStyle/>
          <a:p>
            <a:fld id="{013286D2-C59A-4CCD-A5AD-BE83D7BEBDD1}" type="slidenum">
              <a:rPr lang="ko-KR" altLang="en-US" smtClean="0"/>
              <a:pPr/>
              <a:t>22</a:t>
            </a:fld>
            <a:r>
              <a:rPr lang="en-US" altLang="ko-KR" dirty="0"/>
              <a:t>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0866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988D45F-26CE-4B16-BA02-F747163173F3}"/>
              </a:ext>
            </a:extLst>
          </p:cNvPr>
          <p:cNvSpPr/>
          <p:nvPr/>
        </p:nvSpPr>
        <p:spPr>
          <a:xfrm>
            <a:off x="1104419" y="303462"/>
            <a:ext cx="6942812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</a:rPr>
              <a:t>분석 과정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A4305C-3034-4BC6-87BD-0B5BD06CDC68}"/>
              </a:ext>
            </a:extLst>
          </p:cNvPr>
          <p:cNvSpPr/>
          <p:nvPr/>
        </p:nvSpPr>
        <p:spPr>
          <a:xfrm flipV="1">
            <a:off x="0" y="1032421"/>
            <a:ext cx="10463453" cy="548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361824-AAEC-4F22-801B-B313BB273B8A}"/>
              </a:ext>
            </a:extLst>
          </p:cNvPr>
          <p:cNvGrpSpPr/>
          <p:nvPr/>
        </p:nvGrpSpPr>
        <p:grpSpPr>
          <a:xfrm>
            <a:off x="24370" y="5938478"/>
            <a:ext cx="2605804" cy="879309"/>
            <a:chOff x="24370" y="5938478"/>
            <a:chExt cx="2605804" cy="8793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38AC7D-7944-4E56-AB24-0961BFB9CE3F}"/>
                </a:ext>
              </a:extLst>
            </p:cNvPr>
            <p:cNvSpPr txBox="1"/>
            <p:nvPr/>
          </p:nvSpPr>
          <p:spPr>
            <a:xfrm>
              <a:off x="24370" y="5938478"/>
              <a:ext cx="2503997" cy="879309"/>
            </a:xfrm>
            <a:prstGeom prst="rect">
              <a:avLst/>
            </a:prstGeom>
            <a:solidFill>
              <a:srgbClr val="EBEBEB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3FA0EE3-8F31-4305-9D77-124611E764CA}"/>
                </a:ext>
              </a:extLst>
            </p:cNvPr>
            <p:cNvGrpSpPr/>
            <p:nvPr/>
          </p:nvGrpSpPr>
          <p:grpSpPr>
            <a:xfrm>
              <a:off x="346241" y="6456652"/>
              <a:ext cx="2283933" cy="338554"/>
              <a:chOff x="9665373" y="6424323"/>
              <a:chExt cx="2283933" cy="338554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7295978-6D55-4FE5-BA17-FE95F4231CC4}"/>
                  </a:ext>
                </a:extLst>
              </p:cNvPr>
              <p:cNvSpPr/>
              <p:nvPr/>
            </p:nvSpPr>
            <p:spPr>
              <a:xfrm>
                <a:off x="9665373" y="6470228"/>
                <a:ext cx="41560" cy="24421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F4372FC-85DD-4FD9-B8A3-75B5C484AD3A}"/>
                  </a:ext>
                </a:extLst>
              </p:cNvPr>
              <p:cNvSpPr txBox="1"/>
              <p:nvPr/>
            </p:nvSpPr>
            <p:spPr>
              <a:xfrm>
                <a:off x="9665373" y="6424323"/>
                <a:ext cx="2283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중앙대학교 산업보안학과</a:t>
                </a:r>
              </a:p>
            </p:txBody>
          </p:sp>
        </p:grp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237B63EB-44A8-4C38-8819-D36D73F10647}"/>
              </a:ext>
            </a:extLst>
          </p:cNvPr>
          <p:cNvSpPr/>
          <p:nvPr/>
        </p:nvSpPr>
        <p:spPr>
          <a:xfrm>
            <a:off x="497324" y="297483"/>
            <a:ext cx="576001" cy="57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C7B850-6301-4D73-9020-236A92B168A9}"/>
              </a:ext>
            </a:extLst>
          </p:cNvPr>
          <p:cNvSpPr/>
          <p:nvPr/>
        </p:nvSpPr>
        <p:spPr>
          <a:xfrm>
            <a:off x="543554" y="361976"/>
            <a:ext cx="539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KoPub돋움체 Bold" panose="00000800000000000000" pitchFamily="2" charset="-127"/>
              </a:rPr>
              <a:t>03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9" name="슬라이드 번호 개체 틀 2">
            <a:extLst>
              <a:ext uri="{FF2B5EF4-FFF2-40B4-BE49-F238E27FC236}">
                <a16:creationId xmlns:a16="http://schemas.microsoft.com/office/drawing/2014/main" id="{10F553AF-C2D8-4ABC-8748-8563A2408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900" y="6492874"/>
            <a:ext cx="2743200" cy="365125"/>
          </a:xfrm>
        </p:spPr>
        <p:txBody>
          <a:bodyPr/>
          <a:lstStyle/>
          <a:p>
            <a:fld id="{013286D2-C59A-4CCD-A5AD-BE83D7BEBDD1}" type="slidenum">
              <a:rPr lang="ko-KR" altLang="en-US" smtClean="0"/>
              <a:pPr/>
              <a:t>23</a:t>
            </a:fld>
            <a:r>
              <a:rPr lang="en-US" altLang="ko-KR" dirty="0"/>
              <a:t>/28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3B7034-ED60-414C-8C9E-6C995A756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60" y="1190156"/>
            <a:ext cx="10278140" cy="518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130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988D45F-26CE-4B16-BA02-F747163173F3}"/>
              </a:ext>
            </a:extLst>
          </p:cNvPr>
          <p:cNvSpPr/>
          <p:nvPr/>
        </p:nvSpPr>
        <p:spPr>
          <a:xfrm>
            <a:off x="1104419" y="303462"/>
            <a:ext cx="6942812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</a:rPr>
              <a:t>분석 과정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A4305C-3034-4BC6-87BD-0B5BD06CDC68}"/>
              </a:ext>
            </a:extLst>
          </p:cNvPr>
          <p:cNvSpPr/>
          <p:nvPr/>
        </p:nvSpPr>
        <p:spPr>
          <a:xfrm flipV="1">
            <a:off x="0" y="1032421"/>
            <a:ext cx="10463453" cy="548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361824-AAEC-4F22-801B-B313BB273B8A}"/>
              </a:ext>
            </a:extLst>
          </p:cNvPr>
          <p:cNvGrpSpPr/>
          <p:nvPr/>
        </p:nvGrpSpPr>
        <p:grpSpPr>
          <a:xfrm>
            <a:off x="24370" y="5938478"/>
            <a:ext cx="2605804" cy="879309"/>
            <a:chOff x="24370" y="5938478"/>
            <a:chExt cx="2605804" cy="8793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38AC7D-7944-4E56-AB24-0961BFB9CE3F}"/>
                </a:ext>
              </a:extLst>
            </p:cNvPr>
            <p:cNvSpPr txBox="1"/>
            <p:nvPr/>
          </p:nvSpPr>
          <p:spPr>
            <a:xfrm>
              <a:off x="24370" y="5938478"/>
              <a:ext cx="2503997" cy="879309"/>
            </a:xfrm>
            <a:prstGeom prst="rect">
              <a:avLst/>
            </a:prstGeom>
            <a:solidFill>
              <a:srgbClr val="EBEBEB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3FA0EE3-8F31-4305-9D77-124611E764CA}"/>
                </a:ext>
              </a:extLst>
            </p:cNvPr>
            <p:cNvGrpSpPr/>
            <p:nvPr/>
          </p:nvGrpSpPr>
          <p:grpSpPr>
            <a:xfrm>
              <a:off x="346241" y="6456652"/>
              <a:ext cx="2283933" cy="338554"/>
              <a:chOff x="9665373" y="6424323"/>
              <a:chExt cx="2283933" cy="338554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7295978-6D55-4FE5-BA17-FE95F4231CC4}"/>
                  </a:ext>
                </a:extLst>
              </p:cNvPr>
              <p:cNvSpPr/>
              <p:nvPr/>
            </p:nvSpPr>
            <p:spPr>
              <a:xfrm>
                <a:off x="9665373" y="6470228"/>
                <a:ext cx="41560" cy="24421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F4372FC-85DD-4FD9-B8A3-75B5C484AD3A}"/>
                  </a:ext>
                </a:extLst>
              </p:cNvPr>
              <p:cNvSpPr txBox="1"/>
              <p:nvPr/>
            </p:nvSpPr>
            <p:spPr>
              <a:xfrm>
                <a:off x="9665373" y="6424323"/>
                <a:ext cx="2283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중앙대학교 산업보안학과</a:t>
                </a:r>
              </a:p>
            </p:txBody>
          </p:sp>
        </p:grp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237B63EB-44A8-4C38-8819-D36D73F10647}"/>
              </a:ext>
            </a:extLst>
          </p:cNvPr>
          <p:cNvSpPr/>
          <p:nvPr/>
        </p:nvSpPr>
        <p:spPr>
          <a:xfrm>
            <a:off x="497324" y="297483"/>
            <a:ext cx="576001" cy="57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C7B850-6301-4D73-9020-236A92B168A9}"/>
              </a:ext>
            </a:extLst>
          </p:cNvPr>
          <p:cNvSpPr/>
          <p:nvPr/>
        </p:nvSpPr>
        <p:spPr>
          <a:xfrm>
            <a:off x="543554" y="361976"/>
            <a:ext cx="539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KoPub돋움체 Bold" panose="00000800000000000000" pitchFamily="2" charset="-127"/>
              </a:rPr>
              <a:t>03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9F85B0-D3E1-449C-9009-03466DB2A239}"/>
              </a:ext>
            </a:extLst>
          </p:cNvPr>
          <p:cNvSpPr txBox="1"/>
          <p:nvPr/>
        </p:nvSpPr>
        <p:spPr>
          <a:xfrm>
            <a:off x="643991" y="1254094"/>
            <a:ext cx="5231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n-ea"/>
              </a:rPr>
              <a:t>Thumbnail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37551D-7DFE-4F91-99E6-6B908BB7CCAE}"/>
              </a:ext>
            </a:extLst>
          </p:cNvPr>
          <p:cNvSpPr txBox="1"/>
          <p:nvPr/>
        </p:nvSpPr>
        <p:spPr>
          <a:xfrm>
            <a:off x="948792" y="1605463"/>
            <a:ext cx="9960508" cy="4418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ym typeface="Wingdings" pitchFamily="2" charset="2"/>
              </a:rPr>
              <a:t>한번 </a:t>
            </a:r>
            <a:r>
              <a:rPr lang="ko-KR" altLang="en-US" dirty="0" err="1">
                <a:sym typeface="Wingdings" pitchFamily="2" charset="2"/>
              </a:rPr>
              <a:t>방문시</a:t>
            </a:r>
            <a:r>
              <a:rPr lang="ko-KR" altLang="en-US" dirty="0">
                <a:sym typeface="Wingdings" pitchFamily="2" charset="2"/>
              </a:rPr>
              <a:t> 썸네일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미리보기</a:t>
            </a:r>
            <a:r>
              <a:rPr lang="en-US" altLang="ko-KR" dirty="0">
                <a:sym typeface="Wingdings" pitchFamily="2" charset="2"/>
              </a:rPr>
              <a:t>)</a:t>
            </a:r>
            <a:r>
              <a:rPr lang="ko-KR" altLang="en-US" dirty="0">
                <a:sym typeface="Wingdings" pitchFamily="2" charset="2"/>
              </a:rPr>
              <a:t>를 저장해두고 재 </a:t>
            </a:r>
            <a:r>
              <a:rPr lang="ko-KR" altLang="en-US" dirty="0" err="1">
                <a:sym typeface="Wingdings" pitchFamily="2" charset="2"/>
              </a:rPr>
              <a:t>방문시</a:t>
            </a:r>
            <a:r>
              <a:rPr lang="ko-KR" altLang="en-US" dirty="0">
                <a:sym typeface="Wingdings" pitchFamily="2" charset="2"/>
              </a:rPr>
              <a:t> 저장된 데이터를 보여주면서 속도 향상을 함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 marL="285750" lvl="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  <a:sym typeface="Wingdings" pitchFamily="2" charset="2"/>
              </a:rPr>
              <a:t>한번 저장된 썸네일은 원본이 </a:t>
            </a:r>
            <a:r>
              <a:rPr lang="ko-KR" altLang="en-US" sz="2000" dirty="0" err="1">
                <a:latin typeface="+mn-ea"/>
                <a:sym typeface="Wingdings" pitchFamily="2" charset="2"/>
              </a:rPr>
              <a:t>저장되도</a:t>
            </a:r>
            <a:r>
              <a:rPr lang="ko-KR" altLang="en-US" sz="2000" dirty="0">
                <a:latin typeface="+mn-ea"/>
                <a:sym typeface="Wingdings" pitchFamily="2" charset="2"/>
              </a:rPr>
              <a:t> 남아있음</a:t>
            </a:r>
            <a:r>
              <a:rPr lang="en-US" altLang="ko-KR" sz="2000" dirty="0">
                <a:latin typeface="+mn-ea"/>
                <a:sym typeface="Wingdings" pitchFamily="2" charset="2"/>
              </a:rPr>
              <a:t>.</a:t>
            </a:r>
          </a:p>
          <a:p>
            <a:pPr marL="285750" lvl="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  <a:sym typeface="Wingdings" pitchFamily="2" charset="2"/>
              </a:rPr>
              <a:t>썸네일 지원파일</a:t>
            </a:r>
            <a:endParaRPr lang="en-US" altLang="ko-KR" sz="2000" dirty="0">
              <a:latin typeface="+mn-ea"/>
              <a:sym typeface="Wingdings" pitchFamily="2" charset="2"/>
            </a:endParaRPr>
          </a:p>
          <a:p>
            <a:pPr lvl="0">
              <a:lnSpc>
                <a:spcPct val="250000"/>
              </a:lnSpc>
            </a:pPr>
            <a:r>
              <a:rPr lang="en-US" altLang="ko-KR" sz="2000" dirty="0">
                <a:latin typeface="+mn-ea"/>
                <a:sym typeface="Wingdings" pitchFamily="2" charset="2"/>
              </a:rPr>
              <a:t>	 JPEG, BMP, GIF, TIF, DOCX, PPTX, PDF </a:t>
            </a:r>
            <a:r>
              <a:rPr lang="ko-KR" altLang="en-US" sz="2000" dirty="0">
                <a:latin typeface="+mn-ea"/>
                <a:sym typeface="Wingdings" pitchFamily="2" charset="2"/>
              </a:rPr>
              <a:t>등</a:t>
            </a:r>
            <a:endParaRPr lang="en-US" altLang="ko-KR" sz="2000" dirty="0">
              <a:latin typeface="+mn-ea"/>
              <a:sym typeface="Wingdings" pitchFamily="2" charset="2"/>
            </a:endParaRPr>
          </a:p>
          <a:p>
            <a:pPr lvl="0">
              <a:lnSpc>
                <a:spcPct val="250000"/>
              </a:lnSpc>
            </a:pPr>
            <a:endParaRPr lang="en-US" altLang="ko-KR" sz="2000" dirty="0">
              <a:latin typeface="+mn-ea"/>
              <a:sym typeface="Wingdings" pitchFamily="2" charset="2"/>
            </a:endParaRPr>
          </a:p>
        </p:txBody>
      </p:sp>
      <p:sp>
        <p:nvSpPr>
          <p:cNvPr id="15" name="슬라이드 번호 개체 틀 2">
            <a:extLst>
              <a:ext uri="{FF2B5EF4-FFF2-40B4-BE49-F238E27FC236}">
                <a16:creationId xmlns:a16="http://schemas.microsoft.com/office/drawing/2014/main" id="{99335FAA-E00C-4716-A98F-D0FA3FFAC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900" y="6492874"/>
            <a:ext cx="2743200" cy="365125"/>
          </a:xfrm>
        </p:spPr>
        <p:txBody>
          <a:bodyPr/>
          <a:lstStyle/>
          <a:p>
            <a:fld id="{013286D2-C59A-4CCD-A5AD-BE83D7BEBDD1}" type="slidenum">
              <a:rPr lang="ko-KR" altLang="en-US" smtClean="0"/>
              <a:pPr/>
              <a:t>24</a:t>
            </a:fld>
            <a:r>
              <a:rPr lang="en-US" altLang="ko-KR" dirty="0"/>
              <a:t>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382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988D45F-26CE-4B16-BA02-F747163173F3}"/>
              </a:ext>
            </a:extLst>
          </p:cNvPr>
          <p:cNvSpPr/>
          <p:nvPr/>
        </p:nvSpPr>
        <p:spPr>
          <a:xfrm>
            <a:off x="1104419" y="303462"/>
            <a:ext cx="6942812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</a:rPr>
              <a:t>분석 과정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A4305C-3034-4BC6-87BD-0B5BD06CDC68}"/>
              </a:ext>
            </a:extLst>
          </p:cNvPr>
          <p:cNvSpPr/>
          <p:nvPr/>
        </p:nvSpPr>
        <p:spPr>
          <a:xfrm flipV="1">
            <a:off x="0" y="1032421"/>
            <a:ext cx="10463453" cy="548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361824-AAEC-4F22-801B-B313BB273B8A}"/>
              </a:ext>
            </a:extLst>
          </p:cNvPr>
          <p:cNvGrpSpPr/>
          <p:nvPr/>
        </p:nvGrpSpPr>
        <p:grpSpPr>
          <a:xfrm>
            <a:off x="24370" y="5938478"/>
            <a:ext cx="2605804" cy="879309"/>
            <a:chOff x="24370" y="5938478"/>
            <a:chExt cx="2605804" cy="8793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38AC7D-7944-4E56-AB24-0961BFB9CE3F}"/>
                </a:ext>
              </a:extLst>
            </p:cNvPr>
            <p:cNvSpPr txBox="1"/>
            <p:nvPr/>
          </p:nvSpPr>
          <p:spPr>
            <a:xfrm>
              <a:off x="24370" y="5938478"/>
              <a:ext cx="2503997" cy="879309"/>
            </a:xfrm>
            <a:prstGeom prst="rect">
              <a:avLst/>
            </a:prstGeom>
            <a:solidFill>
              <a:srgbClr val="EBEBEB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3FA0EE3-8F31-4305-9D77-124611E764CA}"/>
                </a:ext>
              </a:extLst>
            </p:cNvPr>
            <p:cNvGrpSpPr/>
            <p:nvPr/>
          </p:nvGrpSpPr>
          <p:grpSpPr>
            <a:xfrm>
              <a:off x="346241" y="6456652"/>
              <a:ext cx="2283933" cy="338554"/>
              <a:chOff x="9665373" y="6424323"/>
              <a:chExt cx="2283933" cy="338554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7295978-6D55-4FE5-BA17-FE95F4231CC4}"/>
                  </a:ext>
                </a:extLst>
              </p:cNvPr>
              <p:cNvSpPr/>
              <p:nvPr/>
            </p:nvSpPr>
            <p:spPr>
              <a:xfrm>
                <a:off x="9665373" y="6470228"/>
                <a:ext cx="41560" cy="24421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F4372FC-85DD-4FD9-B8A3-75B5C484AD3A}"/>
                  </a:ext>
                </a:extLst>
              </p:cNvPr>
              <p:cNvSpPr txBox="1"/>
              <p:nvPr/>
            </p:nvSpPr>
            <p:spPr>
              <a:xfrm>
                <a:off x="9665373" y="6424323"/>
                <a:ext cx="2283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중앙대학교 산업보안학과</a:t>
                </a:r>
              </a:p>
            </p:txBody>
          </p:sp>
        </p:grp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237B63EB-44A8-4C38-8819-D36D73F10647}"/>
              </a:ext>
            </a:extLst>
          </p:cNvPr>
          <p:cNvSpPr/>
          <p:nvPr/>
        </p:nvSpPr>
        <p:spPr>
          <a:xfrm>
            <a:off x="497324" y="297483"/>
            <a:ext cx="576001" cy="57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C7B850-6301-4D73-9020-236A92B168A9}"/>
              </a:ext>
            </a:extLst>
          </p:cNvPr>
          <p:cNvSpPr/>
          <p:nvPr/>
        </p:nvSpPr>
        <p:spPr>
          <a:xfrm>
            <a:off x="543554" y="361976"/>
            <a:ext cx="539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KoPub돋움체 Bold" panose="00000800000000000000" pitchFamily="2" charset="-127"/>
              </a:rPr>
              <a:t>03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9F85B0-D3E1-449C-9009-03466DB2A239}"/>
              </a:ext>
            </a:extLst>
          </p:cNvPr>
          <p:cNvSpPr txBox="1"/>
          <p:nvPr/>
        </p:nvSpPr>
        <p:spPr>
          <a:xfrm>
            <a:off x="643991" y="1254094"/>
            <a:ext cx="5231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n-ea"/>
              </a:rPr>
              <a:t>Thumbnail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37551D-7DFE-4F91-99E6-6B908BB7CCAE}"/>
              </a:ext>
            </a:extLst>
          </p:cNvPr>
          <p:cNvSpPr txBox="1"/>
          <p:nvPr/>
        </p:nvSpPr>
        <p:spPr>
          <a:xfrm>
            <a:off x="948792" y="1605463"/>
            <a:ext cx="9960508" cy="725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+mn-ea"/>
                <a:sym typeface="Wingdings" pitchFamily="2" charset="2"/>
              </a:rPr>
              <a:t>USER/[USER</a:t>
            </a:r>
            <a:r>
              <a:rPr lang="ko-KR" altLang="en-US" sz="2000" dirty="0">
                <a:latin typeface="+mn-ea"/>
                <a:sym typeface="Wingdings" pitchFamily="2" charset="2"/>
              </a:rPr>
              <a:t> </a:t>
            </a:r>
            <a:r>
              <a:rPr lang="en-US" altLang="ko-KR" sz="2000" dirty="0">
                <a:latin typeface="+mn-ea"/>
                <a:sym typeface="Wingdings" pitchFamily="2" charset="2"/>
              </a:rPr>
              <a:t>SID]/Software/Microsoft/Windows/CurrentVersion/Explorer</a:t>
            </a:r>
            <a:r>
              <a:rPr lang="ko-KR" altLang="en-US" sz="2000" dirty="0">
                <a:latin typeface="+mn-ea"/>
                <a:sym typeface="Wingdings" pitchFamily="2" charset="2"/>
              </a:rPr>
              <a:t>에 저장</a:t>
            </a:r>
            <a:endParaRPr lang="en-US" altLang="ko-KR" sz="2000" dirty="0">
              <a:latin typeface="+mn-ea"/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C2F8B4-70BF-4F4B-B21E-0C6DCDA50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30" y="1145595"/>
            <a:ext cx="10573407" cy="5311057"/>
          </a:xfrm>
          <a:prstGeom prst="rect">
            <a:avLst/>
          </a:prstGeom>
        </p:spPr>
      </p:pic>
      <p:sp>
        <p:nvSpPr>
          <p:cNvPr id="16" name="슬라이드 번호 개체 틀 2">
            <a:extLst>
              <a:ext uri="{FF2B5EF4-FFF2-40B4-BE49-F238E27FC236}">
                <a16:creationId xmlns:a16="http://schemas.microsoft.com/office/drawing/2014/main" id="{3F1E1CCE-0C9B-49CB-AA4C-F98E46D0B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900" y="6492874"/>
            <a:ext cx="2743200" cy="365125"/>
          </a:xfrm>
        </p:spPr>
        <p:txBody>
          <a:bodyPr/>
          <a:lstStyle/>
          <a:p>
            <a:fld id="{013286D2-C59A-4CCD-A5AD-BE83D7BEBDD1}" type="slidenum">
              <a:rPr lang="ko-KR" altLang="en-US" smtClean="0"/>
              <a:pPr/>
              <a:t>25</a:t>
            </a:fld>
            <a:r>
              <a:rPr lang="en-US" altLang="ko-KR" dirty="0"/>
              <a:t>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363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988D45F-26CE-4B16-BA02-F747163173F3}"/>
              </a:ext>
            </a:extLst>
          </p:cNvPr>
          <p:cNvSpPr/>
          <p:nvPr/>
        </p:nvSpPr>
        <p:spPr>
          <a:xfrm>
            <a:off x="1104419" y="303462"/>
            <a:ext cx="6942812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</a:rPr>
              <a:t>분석 과정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A4305C-3034-4BC6-87BD-0B5BD06CDC68}"/>
              </a:ext>
            </a:extLst>
          </p:cNvPr>
          <p:cNvSpPr/>
          <p:nvPr/>
        </p:nvSpPr>
        <p:spPr>
          <a:xfrm flipV="1">
            <a:off x="0" y="1032421"/>
            <a:ext cx="10463453" cy="548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361824-AAEC-4F22-801B-B313BB273B8A}"/>
              </a:ext>
            </a:extLst>
          </p:cNvPr>
          <p:cNvGrpSpPr/>
          <p:nvPr/>
        </p:nvGrpSpPr>
        <p:grpSpPr>
          <a:xfrm>
            <a:off x="24370" y="5938478"/>
            <a:ext cx="2605804" cy="879309"/>
            <a:chOff x="24370" y="5938478"/>
            <a:chExt cx="2605804" cy="8793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38AC7D-7944-4E56-AB24-0961BFB9CE3F}"/>
                </a:ext>
              </a:extLst>
            </p:cNvPr>
            <p:cNvSpPr txBox="1"/>
            <p:nvPr/>
          </p:nvSpPr>
          <p:spPr>
            <a:xfrm>
              <a:off x="24370" y="5938478"/>
              <a:ext cx="2503997" cy="879309"/>
            </a:xfrm>
            <a:prstGeom prst="rect">
              <a:avLst/>
            </a:prstGeom>
            <a:solidFill>
              <a:srgbClr val="EBEBEB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3FA0EE3-8F31-4305-9D77-124611E764CA}"/>
                </a:ext>
              </a:extLst>
            </p:cNvPr>
            <p:cNvGrpSpPr/>
            <p:nvPr/>
          </p:nvGrpSpPr>
          <p:grpSpPr>
            <a:xfrm>
              <a:off x="346241" y="6456652"/>
              <a:ext cx="2283933" cy="338554"/>
              <a:chOff x="9665373" y="6424323"/>
              <a:chExt cx="2283933" cy="338554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7295978-6D55-4FE5-BA17-FE95F4231CC4}"/>
                  </a:ext>
                </a:extLst>
              </p:cNvPr>
              <p:cNvSpPr/>
              <p:nvPr/>
            </p:nvSpPr>
            <p:spPr>
              <a:xfrm>
                <a:off x="9665373" y="6470228"/>
                <a:ext cx="41560" cy="24421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F4372FC-85DD-4FD9-B8A3-75B5C484AD3A}"/>
                  </a:ext>
                </a:extLst>
              </p:cNvPr>
              <p:cNvSpPr txBox="1"/>
              <p:nvPr/>
            </p:nvSpPr>
            <p:spPr>
              <a:xfrm>
                <a:off x="9665373" y="6424323"/>
                <a:ext cx="2283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중앙대학교 산업보안학과</a:t>
                </a:r>
              </a:p>
            </p:txBody>
          </p:sp>
        </p:grp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237B63EB-44A8-4C38-8819-D36D73F10647}"/>
              </a:ext>
            </a:extLst>
          </p:cNvPr>
          <p:cNvSpPr/>
          <p:nvPr/>
        </p:nvSpPr>
        <p:spPr>
          <a:xfrm>
            <a:off x="497324" y="297483"/>
            <a:ext cx="576001" cy="57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C7B850-6301-4D73-9020-236A92B168A9}"/>
              </a:ext>
            </a:extLst>
          </p:cNvPr>
          <p:cNvSpPr/>
          <p:nvPr/>
        </p:nvSpPr>
        <p:spPr>
          <a:xfrm>
            <a:off x="543554" y="361976"/>
            <a:ext cx="539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KoPub돋움체 Bold" panose="00000800000000000000" pitchFamily="2" charset="-127"/>
              </a:rPr>
              <a:t>03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1E2BDC-D6F7-47F1-AFCE-16564F35C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733" y="1789699"/>
            <a:ext cx="4572396" cy="30482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616221-F7AA-421C-B1DE-976C372ACD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099" y="1789699"/>
            <a:ext cx="3048264" cy="30482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2E1F9AC-77C4-472A-9A00-EA0E0E1F2429}"/>
              </a:ext>
            </a:extLst>
          </p:cNvPr>
          <p:cNvSpPr txBox="1"/>
          <p:nvPr/>
        </p:nvSpPr>
        <p:spPr>
          <a:xfrm>
            <a:off x="813553" y="5150408"/>
            <a:ext cx="9960508" cy="66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ym typeface="Wingdings" pitchFamily="2" charset="2"/>
              </a:rPr>
              <a:t>추출된 암호 코드 </a:t>
            </a:r>
            <a:r>
              <a:rPr lang="en-US" altLang="ko-KR" dirty="0">
                <a:sym typeface="Wingdings" pitchFamily="2" charset="2"/>
              </a:rPr>
              <a:t>T162-BE8829/BRU9102883</a:t>
            </a:r>
            <a:endParaRPr lang="en-US" altLang="ko-KR" sz="2000" dirty="0">
              <a:latin typeface="+mn-ea"/>
              <a:sym typeface="Wingdings" pitchFamily="2" charset="2"/>
            </a:endParaRPr>
          </a:p>
        </p:txBody>
      </p:sp>
      <p:sp>
        <p:nvSpPr>
          <p:cNvPr id="20" name="슬라이드 번호 개체 틀 2">
            <a:extLst>
              <a:ext uri="{FF2B5EF4-FFF2-40B4-BE49-F238E27FC236}">
                <a16:creationId xmlns:a16="http://schemas.microsoft.com/office/drawing/2014/main" id="{3E91EDD5-38C1-4077-ABED-4236DA4AE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900" y="6482364"/>
            <a:ext cx="2743200" cy="365125"/>
          </a:xfrm>
        </p:spPr>
        <p:txBody>
          <a:bodyPr/>
          <a:lstStyle/>
          <a:p>
            <a:fld id="{013286D2-C59A-4CCD-A5AD-BE83D7BEBDD1}" type="slidenum">
              <a:rPr lang="ko-KR" altLang="en-US" smtClean="0"/>
              <a:pPr/>
              <a:t>26</a:t>
            </a:fld>
            <a:r>
              <a:rPr lang="en-US" altLang="ko-KR" dirty="0"/>
              <a:t>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3494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4361824-AAEC-4F22-801B-B313BB273B8A}"/>
              </a:ext>
            </a:extLst>
          </p:cNvPr>
          <p:cNvGrpSpPr/>
          <p:nvPr/>
        </p:nvGrpSpPr>
        <p:grpSpPr>
          <a:xfrm>
            <a:off x="24370" y="5938478"/>
            <a:ext cx="2605804" cy="879309"/>
            <a:chOff x="24370" y="5938478"/>
            <a:chExt cx="2605804" cy="8793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38AC7D-7944-4E56-AB24-0961BFB9CE3F}"/>
                </a:ext>
              </a:extLst>
            </p:cNvPr>
            <p:cNvSpPr txBox="1"/>
            <p:nvPr/>
          </p:nvSpPr>
          <p:spPr>
            <a:xfrm>
              <a:off x="24370" y="5938478"/>
              <a:ext cx="2503997" cy="879309"/>
            </a:xfrm>
            <a:prstGeom prst="rect">
              <a:avLst/>
            </a:prstGeom>
            <a:solidFill>
              <a:srgbClr val="EBEBEB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3FA0EE3-8F31-4305-9D77-124611E764CA}"/>
                </a:ext>
              </a:extLst>
            </p:cNvPr>
            <p:cNvGrpSpPr/>
            <p:nvPr/>
          </p:nvGrpSpPr>
          <p:grpSpPr>
            <a:xfrm>
              <a:off x="346241" y="6456652"/>
              <a:ext cx="2283933" cy="338554"/>
              <a:chOff x="9665373" y="6424323"/>
              <a:chExt cx="2283933" cy="338554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7295978-6D55-4FE5-BA17-FE95F4231CC4}"/>
                  </a:ext>
                </a:extLst>
              </p:cNvPr>
              <p:cNvSpPr/>
              <p:nvPr/>
            </p:nvSpPr>
            <p:spPr>
              <a:xfrm>
                <a:off x="9665373" y="6470228"/>
                <a:ext cx="41560" cy="24421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F4372FC-85DD-4FD9-B8A3-75B5C484AD3A}"/>
                  </a:ext>
                </a:extLst>
              </p:cNvPr>
              <p:cNvSpPr txBox="1"/>
              <p:nvPr/>
            </p:nvSpPr>
            <p:spPr>
              <a:xfrm>
                <a:off x="9665373" y="6424323"/>
                <a:ext cx="2283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중앙대학교 산업보안학과</a:t>
                </a: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91509FF-42D9-48D4-AF97-C055BA6B1AFE}"/>
              </a:ext>
            </a:extLst>
          </p:cNvPr>
          <p:cNvGrpSpPr/>
          <p:nvPr/>
        </p:nvGrpSpPr>
        <p:grpSpPr>
          <a:xfrm>
            <a:off x="1003113" y="3371411"/>
            <a:ext cx="873573" cy="873571"/>
            <a:chOff x="5013351" y="2285843"/>
            <a:chExt cx="663424" cy="609726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E45967D4-B7D3-424F-9574-83CCBD770BD5}"/>
                </a:ext>
              </a:extLst>
            </p:cNvPr>
            <p:cNvSpPr/>
            <p:nvPr/>
          </p:nvSpPr>
          <p:spPr>
            <a:xfrm>
              <a:off x="5013351" y="2285843"/>
              <a:ext cx="663424" cy="609726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3966694-11B5-41FA-88E9-AFCED03473AA}"/>
                </a:ext>
              </a:extLst>
            </p:cNvPr>
            <p:cNvSpPr/>
            <p:nvPr/>
          </p:nvSpPr>
          <p:spPr>
            <a:xfrm>
              <a:off x="5034085" y="2397369"/>
              <a:ext cx="621957" cy="3866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3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KoPub돋움체 Bold" panose="00000800000000000000" pitchFamily="2" charset="-127"/>
                </a:rPr>
                <a:t>04</a:t>
              </a:r>
              <a:endParaRPr lang="ko-KR" altLang="en-US" sz="3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7BF66D5-C774-483C-BF7C-21D8DD2C8EFF}"/>
              </a:ext>
            </a:extLst>
          </p:cNvPr>
          <p:cNvSpPr txBox="1"/>
          <p:nvPr/>
        </p:nvSpPr>
        <p:spPr>
          <a:xfrm>
            <a:off x="2124254" y="2799632"/>
            <a:ext cx="6659166" cy="1298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ko-KR" altLang="en-US" sz="3200" b="1" dirty="0">
                <a:solidFill>
                  <a:srgbClr val="2038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결과</a:t>
            </a:r>
            <a:endParaRPr lang="en-US" altLang="ko-KR" sz="3200" b="1" dirty="0">
              <a:solidFill>
                <a:srgbClr val="20386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47FF5A2D-CE2C-451E-A558-C75CD7561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900" y="6492874"/>
            <a:ext cx="2743200" cy="365125"/>
          </a:xfrm>
        </p:spPr>
        <p:txBody>
          <a:bodyPr/>
          <a:lstStyle/>
          <a:p>
            <a:fld id="{013286D2-C59A-4CCD-A5AD-BE83D7BEBDD1}" type="slidenum">
              <a:rPr lang="ko-KR" altLang="en-US" smtClean="0"/>
              <a:pPr/>
              <a:t>27</a:t>
            </a:fld>
            <a:r>
              <a:rPr lang="en-US" altLang="ko-KR" dirty="0"/>
              <a:t>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2393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988D45F-26CE-4B16-BA02-F747163173F3}"/>
              </a:ext>
            </a:extLst>
          </p:cNvPr>
          <p:cNvSpPr/>
          <p:nvPr/>
        </p:nvSpPr>
        <p:spPr>
          <a:xfrm>
            <a:off x="1104419" y="303462"/>
            <a:ext cx="6942812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</a:rPr>
              <a:t>분석 결과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A4305C-3034-4BC6-87BD-0B5BD06CDC68}"/>
              </a:ext>
            </a:extLst>
          </p:cNvPr>
          <p:cNvSpPr/>
          <p:nvPr/>
        </p:nvSpPr>
        <p:spPr>
          <a:xfrm flipV="1">
            <a:off x="0" y="1032421"/>
            <a:ext cx="10463453" cy="548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361824-AAEC-4F22-801B-B313BB273B8A}"/>
              </a:ext>
            </a:extLst>
          </p:cNvPr>
          <p:cNvGrpSpPr/>
          <p:nvPr/>
        </p:nvGrpSpPr>
        <p:grpSpPr>
          <a:xfrm>
            <a:off x="24370" y="5938478"/>
            <a:ext cx="2605804" cy="879309"/>
            <a:chOff x="24370" y="5938478"/>
            <a:chExt cx="2605804" cy="8793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38AC7D-7944-4E56-AB24-0961BFB9CE3F}"/>
                </a:ext>
              </a:extLst>
            </p:cNvPr>
            <p:cNvSpPr txBox="1"/>
            <p:nvPr/>
          </p:nvSpPr>
          <p:spPr>
            <a:xfrm>
              <a:off x="24370" y="5938478"/>
              <a:ext cx="2503997" cy="879309"/>
            </a:xfrm>
            <a:prstGeom prst="rect">
              <a:avLst/>
            </a:prstGeom>
            <a:solidFill>
              <a:srgbClr val="EBEBEB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3FA0EE3-8F31-4305-9D77-124611E764CA}"/>
                </a:ext>
              </a:extLst>
            </p:cNvPr>
            <p:cNvGrpSpPr/>
            <p:nvPr/>
          </p:nvGrpSpPr>
          <p:grpSpPr>
            <a:xfrm>
              <a:off x="346241" y="6456652"/>
              <a:ext cx="2283933" cy="338554"/>
              <a:chOff x="9665373" y="6424323"/>
              <a:chExt cx="2283933" cy="338554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7295978-6D55-4FE5-BA17-FE95F4231CC4}"/>
                  </a:ext>
                </a:extLst>
              </p:cNvPr>
              <p:cNvSpPr/>
              <p:nvPr/>
            </p:nvSpPr>
            <p:spPr>
              <a:xfrm>
                <a:off x="9665373" y="6470228"/>
                <a:ext cx="41560" cy="24421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F4372FC-85DD-4FD9-B8A3-75B5C484AD3A}"/>
                  </a:ext>
                </a:extLst>
              </p:cNvPr>
              <p:cNvSpPr txBox="1"/>
              <p:nvPr/>
            </p:nvSpPr>
            <p:spPr>
              <a:xfrm>
                <a:off x="9665373" y="6424323"/>
                <a:ext cx="2283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중앙대학교 산업보안학과</a:t>
                </a:r>
              </a:p>
            </p:txBody>
          </p:sp>
        </p:grp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237B63EB-44A8-4C38-8819-D36D73F10647}"/>
              </a:ext>
            </a:extLst>
          </p:cNvPr>
          <p:cNvSpPr/>
          <p:nvPr/>
        </p:nvSpPr>
        <p:spPr>
          <a:xfrm>
            <a:off x="497324" y="297483"/>
            <a:ext cx="576001" cy="57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C7B850-6301-4D73-9020-236A92B168A9}"/>
              </a:ext>
            </a:extLst>
          </p:cNvPr>
          <p:cNvSpPr/>
          <p:nvPr/>
        </p:nvSpPr>
        <p:spPr>
          <a:xfrm>
            <a:off x="543554" y="361976"/>
            <a:ext cx="539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KoPub돋움체 Bold" panose="00000800000000000000" pitchFamily="2" charset="-127"/>
              </a:rPr>
              <a:t>04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6166F0-85CE-4AD2-9E44-9FA5D9DA21A6}"/>
              </a:ext>
            </a:extLst>
          </p:cNvPr>
          <p:cNvSpPr txBox="1"/>
          <p:nvPr/>
        </p:nvSpPr>
        <p:spPr>
          <a:xfrm>
            <a:off x="948792" y="2046896"/>
            <a:ext cx="9960508" cy="1494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  <a:sym typeface="Wingdings" pitchFamily="2" charset="2"/>
              </a:rPr>
              <a:t>복원된 스카이프 채팅 목록에 의하면 마약 거래에 흔쾌히 응한 기록이 있다</a:t>
            </a:r>
            <a:r>
              <a:rPr lang="en-US" altLang="ko-KR" sz="2000" dirty="0">
                <a:latin typeface="+mn-ea"/>
                <a:sym typeface="Wingdings" pitchFamily="2" charset="2"/>
              </a:rPr>
              <a:t>. </a:t>
            </a:r>
          </a:p>
          <a:p>
            <a:pPr marL="285750" lvl="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err="1">
                <a:latin typeface="+mn-ea"/>
                <a:sym typeface="Wingdings" pitchFamily="2" charset="2"/>
              </a:rPr>
              <a:t>샬롯은</a:t>
            </a:r>
            <a:r>
              <a:rPr lang="ko-KR" altLang="en-US" sz="2000" dirty="0">
                <a:latin typeface="+mn-ea"/>
                <a:sym typeface="Wingdings" pitchFamily="2" charset="2"/>
              </a:rPr>
              <a:t> 마약 조직</a:t>
            </a:r>
            <a:r>
              <a:rPr lang="en-US" altLang="ko-KR" sz="2000" dirty="0">
                <a:latin typeface="+mn-ea"/>
                <a:sym typeface="Wingdings" pitchFamily="2" charset="2"/>
              </a:rPr>
              <a:t>A</a:t>
            </a:r>
            <a:r>
              <a:rPr lang="ko-KR" altLang="en-US" sz="2000" dirty="0">
                <a:latin typeface="+mn-ea"/>
                <a:sym typeface="Wingdings" pitchFamily="2" charset="2"/>
              </a:rPr>
              <a:t>와 관련이 있다</a:t>
            </a:r>
            <a:r>
              <a:rPr lang="en-US" altLang="ko-KR" sz="2000" dirty="0">
                <a:latin typeface="+mn-ea"/>
                <a:sym typeface="Wingdings" pitchFamily="2" charset="2"/>
              </a:rPr>
              <a:t>.</a:t>
            </a:r>
            <a:endParaRPr lang="en-US" altLang="ko-KR" sz="20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C8B1E3-A9AD-403A-B224-4334AAC36370}"/>
              </a:ext>
            </a:extLst>
          </p:cNvPr>
          <p:cNvSpPr txBox="1"/>
          <p:nvPr/>
        </p:nvSpPr>
        <p:spPr>
          <a:xfrm>
            <a:off x="643992" y="1695527"/>
            <a:ext cx="7165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n-ea"/>
              </a:rPr>
              <a:t>Charlotte May</a:t>
            </a:r>
            <a:r>
              <a:rPr lang="ko-KR" altLang="en-US" sz="2800" b="1" dirty="0">
                <a:latin typeface="+mn-ea"/>
              </a:rPr>
              <a:t> 의 마약 관련 혐의 입증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2BAC12-ABBC-49A8-B1AA-41C77EB417AA}"/>
              </a:ext>
            </a:extLst>
          </p:cNvPr>
          <p:cNvSpPr txBox="1"/>
          <p:nvPr/>
        </p:nvSpPr>
        <p:spPr>
          <a:xfrm>
            <a:off x="948792" y="3949977"/>
            <a:ext cx="10822794" cy="1494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  <a:sym typeface="Wingdings" pitchFamily="2" charset="2"/>
              </a:rPr>
              <a:t>원본을 복구하는 것은 실패하였지만 잔존하는 썸네일을 통해 암호 코드를 찾을 수 있었다</a:t>
            </a:r>
            <a:r>
              <a:rPr lang="en-US" altLang="ko-KR" sz="2000" dirty="0">
                <a:latin typeface="+mn-ea"/>
                <a:sym typeface="Wingdings" pitchFamily="2" charset="2"/>
              </a:rPr>
              <a:t>.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ym typeface="Wingdings" pitchFamily="2" charset="2"/>
              </a:rPr>
              <a:t>추출된 암호 코드 </a:t>
            </a:r>
            <a:r>
              <a:rPr lang="en-US" altLang="ko-KR" sz="2000" dirty="0">
                <a:sym typeface="Wingdings" pitchFamily="2" charset="2"/>
              </a:rPr>
              <a:t>T162-BE8829/BRU9102883</a:t>
            </a:r>
            <a:r>
              <a:rPr lang="ko-KR" altLang="en-US" sz="2000" dirty="0">
                <a:latin typeface="+mn-ea"/>
                <a:sym typeface="Wingdings" pitchFamily="2" charset="2"/>
              </a:rPr>
              <a:t> 이다</a:t>
            </a:r>
            <a:r>
              <a:rPr lang="en-US" altLang="ko-KR" sz="2000" dirty="0">
                <a:latin typeface="+mn-ea"/>
                <a:sym typeface="Wingdings" pitchFamily="2" charset="2"/>
              </a:rPr>
              <a:t>.</a:t>
            </a:r>
            <a:endParaRPr lang="en-US" altLang="ko-KR" sz="200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9AFE37-2E10-4D5F-B076-488CBD7D2CBC}"/>
              </a:ext>
            </a:extLst>
          </p:cNvPr>
          <p:cNvSpPr txBox="1"/>
          <p:nvPr/>
        </p:nvSpPr>
        <p:spPr>
          <a:xfrm>
            <a:off x="643992" y="3598608"/>
            <a:ext cx="7165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거대 마약 조직의 다음 거래 암호 코드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1AAD07-89B9-4889-A60B-0EC7B8294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86D2-C59A-4CCD-A5AD-BE83D7BEBDD1}" type="slidenum">
              <a:rPr lang="ko-KR" altLang="en-US" smtClean="0"/>
              <a:pPr/>
              <a:t>28</a:t>
            </a:fld>
            <a:r>
              <a:rPr lang="en-US" altLang="ko-KR" dirty="0"/>
              <a:t>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30372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E4B98EB5-1345-4DE9-A22E-74621176EE60}"/>
              </a:ext>
            </a:extLst>
          </p:cNvPr>
          <p:cNvSpPr/>
          <p:nvPr/>
        </p:nvSpPr>
        <p:spPr>
          <a:xfrm flipV="1">
            <a:off x="0" y="926264"/>
            <a:ext cx="10463453" cy="548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1415891-36B3-4C70-BB75-A8005721A187}"/>
              </a:ext>
            </a:extLst>
          </p:cNvPr>
          <p:cNvSpPr/>
          <p:nvPr/>
        </p:nvSpPr>
        <p:spPr>
          <a:xfrm>
            <a:off x="1416120" y="2828835"/>
            <a:ext cx="9359758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200" dirty="0">
                <a:ln w="381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KoPub돋움체 Bold" panose="00000800000000000000" pitchFamily="2" charset="-127"/>
              </a:rPr>
              <a:t>Questions and Answers</a:t>
            </a:r>
            <a:endParaRPr lang="ko-KR" altLang="en-US" sz="7200" dirty="0">
              <a:ln w="38100">
                <a:solidFill>
                  <a:schemeClr val="bg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0A2CB57-CADC-4C95-9E3E-35B7C63296AF}"/>
              </a:ext>
            </a:extLst>
          </p:cNvPr>
          <p:cNvGrpSpPr/>
          <p:nvPr/>
        </p:nvGrpSpPr>
        <p:grpSpPr>
          <a:xfrm>
            <a:off x="9665373" y="6423060"/>
            <a:ext cx="2283933" cy="338554"/>
            <a:chOff x="9665373" y="6423060"/>
            <a:chExt cx="2283933" cy="33855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3B3E104-690C-469A-AF71-DB51B47E8CED}"/>
                </a:ext>
              </a:extLst>
            </p:cNvPr>
            <p:cNvSpPr txBox="1"/>
            <p:nvPr/>
          </p:nvSpPr>
          <p:spPr>
            <a:xfrm>
              <a:off x="9665373" y="6423060"/>
              <a:ext cx="22839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중앙대학교 산업보안학과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73827A1-F53E-422E-8C00-19E9C3E4D34E}"/>
                </a:ext>
              </a:extLst>
            </p:cNvPr>
            <p:cNvSpPr/>
            <p:nvPr/>
          </p:nvSpPr>
          <p:spPr>
            <a:xfrm>
              <a:off x="9665373" y="6470228"/>
              <a:ext cx="41560" cy="24421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0858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4361824-AAEC-4F22-801B-B313BB273B8A}"/>
              </a:ext>
            </a:extLst>
          </p:cNvPr>
          <p:cNvGrpSpPr/>
          <p:nvPr/>
        </p:nvGrpSpPr>
        <p:grpSpPr>
          <a:xfrm>
            <a:off x="24370" y="5938478"/>
            <a:ext cx="2605804" cy="879309"/>
            <a:chOff x="24370" y="5938478"/>
            <a:chExt cx="2605804" cy="8793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38AC7D-7944-4E56-AB24-0961BFB9CE3F}"/>
                </a:ext>
              </a:extLst>
            </p:cNvPr>
            <p:cNvSpPr txBox="1"/>
            <p:nvPr/>
          </p:nvSpPr>
          <p:spPr>
            <a:xfrm>
              <a:off x="24370" y="5938478"/>
              <a:ext cx="2503997" cy="879309"/>
            </a:xfrm>
            <a:prstGeom prst="rect">
              <a:avLst/>
            </a:prstGeom>
            <a:solidFill>
              <a:srgbClr val="EBEBEB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3FA0EE3-8F31-4305-9D77-124611E764CA}"/>
                </a:ext>
              </a:extLst>
            </p:cNvPr>
            <p:cNvGrpSpPr/>
            <p:nvPr/>
          </p:nvGrpSpPr>
          <p:grpSpPr>
            <a:xfrm>
              <a:off x="346241" y="6456652"/>
              <a:ext cx="2283933" cy="338554"/>
              <a:chOff x="9665373" y="6424323"/>
              <a:chExt cx="2283933" cy="338554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7295978-6D55-4FE5-BA17-FE95F4231CC4}"/>
                  </a:ext>
                </a:extLst>
              </p:cNvPr>
              <p:cNvSpPr/>
              <p:nvPr/>
            </p:nvSpPr>
            <p:spPr>
              <a:xfrm>
                <a:off x="9665373" y="6470228"/>
                <a:ext cx="41560" cy="24421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F4372FC-85DD-4FD9-B8A3-75B5C484AD3A}"/>
                  </a:ext>
                </a:extLst>
              </p:cNvPr>
              <p:cNvSpPr txBox="1"/>
              <p:nvPr/>
            </p:nvSpPr>
            <p:spPr>
              <a:xfrm>
                <a:off x="9665373" y="6424323"/>
                <a:ext cx="2283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중앙대학교 산업보안학과</a:t>
                </a: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91509FF-42D9-48D4-AF97-C055BA6B1AFE}"/>
              </a:ext>
            </a:extLst>
          </p:cNvPr>
          <p:cNvGrpSpPr/>
          <p:nvPr/>
        </p:nvGrpSpPr>
        <p:grpSpPr>
          <a:xfrm>
            <a:off x="1003113" y="3371411"/>
            <a:ext cx="873573" cy="873571"/>
            <a:chOff x="5013351" y="2285843"/>
            <a:chExt cx="663424" cy="609726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E45967D4-B7D3-424F-9574-83CCBD770BD5}"/>
                </a:ext>
              </a:extLst>
            </p:cNvPr>
            <p:cNvSpPr/>
            <p:nvPr/>
          </p:nvSpPr>
          <p:spPr>
            <a:xfrm>
              <a:off x="5013351" y="2285843"/>
              <a:ext cx="663424" cy="609726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3966694-11B5-41FA-88E9-AFCED03473AA}"/>
                </a:ext>
              </a:extLst>
            </p:cNvPr>
            <p:cNvSpPr/>
            <p:nvPr/>
          </p:nvSpPr>
          <p:spPr>
            <a:xfrm>
              <a:off x="5034085" y="2397369"/>
              <a:ext cx="621957" cy="3866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3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KoPub돋움체 Bold" panose="00000800000000000000" pitchFamily="2" charset="-127"/>
                </a:rPr>
                <a:t>01</a:t>
              </a:r>
              <a:endParaRPr lang="ko-KR" altLang="en-US" sz="3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7BF66D5-C774-483C-BF7C-21D8DD2C8EFF}"/>
              </a:ext>
            </a:extLst>
          </p:cNvPr>
          <p:cNvSpPr txBox="1"/>
          <p:nvPr/>
        </p:nvSpPr>
        <p:spPr>
          <a:xfrm>
            <a:off x="2124254" y="2799632"/>
            <a:ext cx="6659166" cy="1298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ko-KR" altLang="en-US" sz="3200" b="1" dirty="0">
                <a:solidFill>
                  <a:srgbClr val="2038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사건 개요</a:t>
            </a:r>
            <a:endParaRPr lang="en-US" altLang="ko-KR" sz="3200" b="1" dirty="0">
              <a:solidFill>
                <a:srgbClr val="20386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9CF8948D-B9B0-49C0-8DA5-933F0F0A7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900" y="6492874"/>
            <a:ext cx="2743200" cy="365125"/>
          </a:xfrm>
        </p:spPr>
        <p:txBody>
          <a:bodyPr/>
          <a:lstStyle/>
          <a:p>
            <a:fld id="{013286D2-C59A-4CCD-A5AD-BE83D7BEBDD1}" type="slidenum">
              <a:rPr lang="ko-KR" altLang="en-US" smtClean="0"/>
              <a:pPr/>
              <a:t>3</a:t>
            </a:fld>
            <a:r>
              <a:rPr lang="en-US" altLang="ko-KR" dirty="0"/>
              <a:t>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3589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988D45F-26CE-4B16-BA02-F747163173F3}"/>
              </a:ext>
            </a:extLst>
          </p:cNvPr>
          <p:cNvSpPr/>
          <p:nvPr/>
        </p:nvSpPr>
        <p:spPr>
          <a:xfrm>
            <a:off x="1104419" y="303462"/>
            <a:ext cx="6942812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</a:rPr>
              <a:t>사건 개요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A4305C-3034-4BC6-87BD-0B5BD06CDC68}"/>
              </a:ext>
            </a:extLst>
          </p:cNvPr>
          <p:cNvSpPr/>
          <p:nvPr/>
        </p:nvSpPr>
        <p:spPr>
          <a:xfrm flipV="1">
            <a:off x="0" y="1032421"/>
            <a:ext cx="10463453" cy="548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361824-AAEC-4F22-801B-B313BB273B8A}"/>
              </a:ext>
            </a:extLst>
          </p:cNvPr>
          <p:cNvGrpSpPr/>
          <p:nvPr/>
        </p:nvGrpSpPr>
        <p:grpSpPr>
          <a:xfrm>
            <a:off x="24370" y="5938478"/>
            <a:ext cx="2605804" cy="879309"/>
            <a:chOff x="24370" y="5938478"/>
            <a:chExt cx="2605804" cy="8793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38AC7D-7944-4E56-AB24-0961BFB9CE3F}"/>
                </a:ext>
              </a:extLst>
            </p:cNvPr>
            <p:cNvSpPr txBox="1"/>
            <p:nvPr/>
          </p:nvSpPr>
          <p:spPr>
            <a:xfrm>
              <a:off x="24370" y="5938478"/>
              <a:ext cx="2503997" cy="879309"/>
            </a:xfrm>
            <a:prstGeom prst="rect">
              <a:avLst/>
            </a:prstGeom>
            <a:solidFill>
              <a:srgbClr val="EBEBEB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3FA0EE3-8F31-4305-9D77-124611E764CA}"/>
                </a:ext>
              </a:extLst>
            </p:cNvPr>
            <p:cNvGrpSpPr/>
            <p:nvPr/>
          </p:nvGrpSpPr>
          <p:grpSpPr>
            <a:xfrm>
              <a:off x="346241" y="6456652"/>
              <a:ext cx="2283933" cy="338554"/>
              <a:chOff x="9665373" y="6424323"/>
              <a:chExt cx="2283933" cy="338554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7295978-6D55-4FE5-BA17-FE95F4231CC4}"/>
                  </a:ext>
                </a:extLst>
              </p:cNvPr>
              <p:cNvSpPr/>
              <p:nvPr/>
            </p:nvSpPr>
            <p:spPr>
              <a:xfrm>
                <a:off x="9665373" y="6470228"/>
                <a:ext cx="41560" cy="24421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F4372FC-85DD-4FD9-B8A3-75B5C484AD3A}"/>
                  </a:ext>
                </a:extLst>
              </p:cNvPr>
              <p:cNvSpPr txBox="1"/>
              <p:nvPr/>
            </p:nvSpPr>
            <p:spPr>
              <a:xfrm>
                <a:off x="9665373" y="6424323"/>
                <a:ext cx="2283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중앙대학교 산업보안학과</a:t>
                </a:r>
              </a:p>
            </p:txBody>
          </p:sp>
        </p:grp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237B63EB-44A8-4C38-8819-D36D73F10647}"/>
              </a:ext>
            </a:extLst>
          </p:cNvPr>
          <p:cNvSpPr/>
          <p:nvPr/>
        </p:nvSpPr>
        <p:spPr>
          <a:xfrm>
            <a:off x="497324" y="297483"/>
            <a:ext cx="576001" cy="57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C7B850-6301-4D73-9020-236A92B168A9}"/>
              </a:ext>
            </a:extLst>
          </p:cNvPr>
          <p:cNvSpPr/>
          <p:nvPr/>
        </p:nvSpPr>
        <p:spPr>
          <a:xfrm>
            <a:off x="543554" y="361976"/>
            <a:ext cx="539999" cy="49910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KoPub돋움체 Bold" panose="00000800000000000000" pitchFamily="2" charset="-127"/>
              </a:rPr>
              <a:t>01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4" name="그래픽 13" descr="사용자">
            <a:extLst>
              <a:ext uri="{FF2B5EF4-FFF2-40B4-BE49-F238E27FC236}">
                <a16:creationId xmlns:a16="http://schemas.microsoft.com/office/drawing/2014/main" id="{B4789745-743C-4E72-B424-FF5A57B25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4418" y="2261194"/>
            <a:ext cx="2758721" cy="300448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88B721-A17A-4501-B91C-5C998638B1CD}"/>
              </a:ext>
            </a:extLst>
          </p:cNvPr>
          <p:cNvSpPr/>
          <p:nvPr/>
        </p:nvSpPr>
        <p:spPr>
          <a:xfrm>
            <a:off x="4372303" y="1776252"/>
            <a:ext cx="1214766" cy="5309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제보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D493D85-34A4-4179-B6FE-48578FEE0327}"/>
              </a:ext>
            </a:extLst>
          </p:cNvPr>
          <p:cNvSpPr/>
          <p:nvPr/>
        </p:nvSpPr>
        <p:spPr>
          <a:xfrm>
            <a:off x="4372303" y="2261194"/>
            <a:ext cx="6579476" cy="30044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“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38B615-D3EF-45CC-AF3F-DAE182ED114F}"/>
              </a:ext>
            </a:extLst>
          </p:cNvPr>
          <p:cNvSpPr txBox="1"/>
          <p:nvPr/>
        </p:nvSpPr>
        <p:spPr>
          <a:xfrm>
            <a:off x="4550979" y="2816771"/>
            <a:ext cx="61590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“</a:t>
            </a:r>
            <a:r>
              <a:rPr lang="ko-KR" altLang="en-US" sz="3200" dirty="0"/>
              <a:t>얼마 전 조직에서 브로커 </a:t>
            </a:r>
            <a:r>
              <a:rPr lang="ko-KR" altLang="en-US" sz="3200" dirty="0" err="1"/>
              <a:t>샬롯에게</a:t>
            </a:r>
            <a:r>
              <a:rPr lang="ko-KR" altLang="en-US" sz="3200" dirty="0"/>
              <a:t> 마약 거래 암호 코드를 전달하였다</a:t>
            </a:r>
            <a:r>
              <a:rPr lang="en-US" altLang="ko-KR" sz="3200" dirty="0"/>
              <a:t>.”</a:t>
            </a:r>
            <a:endParaRPr lang="ko-KR" altLang="en-US" sz="3200" dirty="0"/>
          </a:p>
        </p:txBody>
      </p:sp>
      <p:sp>
        <p:nvSpPr>
          <p:cNvPr id="26" name="슬라이드 번호 개체 틀 2">
            <a:extLst>
              <a:ext uri="{FF2B5EF4-FFF2-40B4-BE49-F238E27FC236}">
                <a16:creationId xmlns:a16="http://schemas.microsoft.com/office/drawing/2014/main" id="{9358B1F6-1D78-474B-A945-C65786CCF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900" y="6492874"/>
            <a:ext cx="2743200" cy="365125"/>
          </a:xfrm>
        </p:spPr>
        <p:txBody>
          <a:bodyPr/>
          <a:lstStyle/>
          <a:p>
            <a:fld id="{013286D2-C59A-4CCD-A5AD-BE83D7BEBDD1}" type="slidenum">
              <a:rPr lang="ko-KR" altLang="en-US" smtClean="0"/>
              <a:pPr/>
              <a:t>4</a:t>
            </a:fld>
            <a:r>
              <a:rPr lang="en-US" altLang="ko-KR" dirty="0"/>
              <a:t>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9237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988D45F-26CE-4B16-BA02-F747163173F3}"/>
              </a:ext>
            </a:extLst>
          </p:cNvPr>
          <p:cNvSpPr/>
          <p:nvPr/>
        </p:nvSpPr>
        <p:spPr>
          <a:xfrm>
            <a:off x="1104419" y="303462"/>
            <a:ext cx="6942812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</a:rPr>
              <a:t>사건 개요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A4305C-3034-4BC6-87BD-0B5BD06CDC68}"/>
              </a:ext>
            </a:extLst>
          </p:cNvPr>
          <p:cNvSpPr/>
          <p:nvPr/>
        </p:nvSpPr>
        <p:spPr>
          <a:xfrm flipV="1">
            <a:off x="0" y="1032421"/>
            <a:ext cx="10463453" cy="548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E26550E-DCA7-4933-B91D-AD59CB8CF76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이름 </a:t>
            </a:r>
            <a:r>
              <a:rPr lang="en-US" altLang="ko-KR" dirty="0"/>
              <a:t>: Charlotte May</a:t>
            </a:r>
          </a:p>
          <a:p>
            <a:r>
              <a:rPr lang="ko-KR" altLang="en-US" dirty="0"/>
              <a:t>특이사항 </a:t>
            </a:r>
            <a:r>
              <a:rPr lang="en-US" altLang="ko-KR" dirty="0"/>
              <a:t>: </a:t>
            </a:r>
            <a:r>
              <a:rPr lang="ko-KR" altLang="en-US" dirty="0"/>
              <a:t>마약 밀매 전과가 있음</a:t>
            </a:r>
            <a:r>
              <a:rPr lang="en-US" altLang="ko-KR" dirty="0"/>
              <a:t>.	</a:t>
            </a:r>
          </a:p>
          <a:p>
            <a:r>
              <a:rPr lang="ko-KR" altLang="en-US" dirty="0"/>
              <a:t>자신은 마약 조직 </a:t>
            </a:r>
            <a:r>
              <a:rPr lang="en-US" altLang="ko-KR" dirty="0"/>
              <a:t>A</a:t>
            </a:r>
            <a:r>
              <a:rPr lang="ko-KR" altLang="en-US" dirty="0"/>
              <a:t>와는 전혀 연락한 적이 없으며 결백하다고 주장 중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361824-AAEC-4F22-801B-B313BB273B8A}"/>
              </a:ext>
            </a:extLst>
          </p:cNvPr>
          <p:cNvGrpSpPr/>
          <p:nvPr/>
        </p:nvGrpSpPr>
        <p:grpSpPr>
          <a:xfrm>
            <a:off x="24370" y="5938478"/>
            <a:ext cx="2605804" cy="879309"/>
            <a:chOff x="24370" y="5938478"/>
            <a:chExt cx="2605804" cy="8793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38AC7D-7944-4E56-AB24-0961BFB9CE3F}"/>
                </a:ext>
              </a:extLst>
            </p:cNvPr>
            <p:cNvSpPr txBox="1"/>
            <p:nvPr/>
          </p:nvSpPr>
          <p:spPr>
            <a:xfrm>
              <a:off x="24370" y="5938478"/>
              <a:ext cx="2503997" cy="879309"/>
            </a:xfrm>
            <a:prstGeom prst="rect">
              <a:avLst/>
            </a:prstGeom>
            <a:solidFill>
              <a:srgbClr val="EBEBEB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3FA0EE3-8F31-4305-9D77-124611E764CA}"/>
                </a:ext>
              </a:extLst>
            </p:cNvPr>
            <p:cNvGrpSpPr/>
            <p:nvPr/>
          </p:nvGrpSpPr>
          <p:grpSpPr>
            <a:xfrm>
              <a:off x="346241" y="6456652"/>
              <a:ext cx="2283933" cy="338554"/>
              <a:chOff x="9665373" y="6424323"/>
              <a:chExt cx="2283933" cy="338554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7295978-6D55-4FE5-BA17-FE95F4231CC4}"/>
                  </a:ext>
                </a:extLst>
              </p:cNvPr>
              <p:cNvSpPr/>
              <p:nvPr/>
            </p:nvSpPr>
            <p:spPr>
              <a:xfrm>
                <a:off x="9665373" y="6470228"/>
                <a:ext cx="41560" cy="24421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F4372FC-85DD-4FD9-B8A3-75B5C484AD3A}"/>
                  </a:ext>
                </a:extLst>
              </p:cNvPr>
              <p:cNvSpPr txBox="1"/>
              <p:nvPr/>
            </p:nvSpPr>
            <p:spPr>
              <a:xfrm>
                <a:off x="9665373" y="6424323"/>
                <a:ext cx="2283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중앙대학교 산업보안학과</a:t>
                </a:r>
              </a:p>
            </p:txBody>
          </p:sp>
        </p:grp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237B63EB-44A8-4C38-8819-D36D73F10647}"/>
              </a:ext>
            </a:extLst>
          </p:cNvPr>
          <p:cNvSpPr/>
          <p:nvPr/>
        </p:nvSpPr>
        <p:spPr>
          <a:xfrm>
            <a:off x="497324" y="297483"/>
            <a:ext cx="576001" cy="57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C7B850-6301-4D73-9020-236A92B168A9}"/>
              </a:ext>
            </a:extLst>
          </p:cNvPr>
          <p:cNvSpPr/>
          <p:nvPr/>
        </p:nvSpPr>
        <p:spPr>
          <a:xfrm>
            <a:off x="543554" y="361976"/>
            <a:ext cx="539999" cy="49910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KoPub돋움체 Bold" panose="00000800000000000000" pitchFamily="2" charset="-127"/>
              </a:rPr>
              <a:t>01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BE3192-9600-4B22-9703-6E4A0AA1A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435" y="1862030"/>
            <a:ext cx="2187130" cy="2766300"/>
          </a:xfrm>
          <a:prstGeom prst="rect">
            <a:avLst/>
          </a:prstGeom>
        </p:spPr>
      </p:pic>
      <p:sp>
        <p:nvSpPr>
          <p:cNvPr id="14" name="슬라이드 번호 개체 틀 2">
            <a:extLst>
              <a:ext uri="{FF2B5EF4-FFF2-40B4-BE49-F238E27FC236}">
                <a16:creationId xmlns:a16="http://schemas.microsoft.com/office/drawing/2014/main" id="{C9DF11EA-2308-41C7-BF6D-5EAB636E8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900" y="6492874"/>
            <a:ext cx="2743200" cy="365125"/>
          </a:xfrm>
        </p:spPr>
        <p:txBody>
          <a:bodyPr/>
          <a:lstStyle/>
          <a:p>
            <a:fld id="{013286D2-C59A-4CCD-A5AD-BE83D7BEBDD1}" type="slidenum">
              <a:rPr lang="ko-KR" altLang="en-US" smtClean="0"/>
              <a:pPr/>
              <a:t>5</a:t>
            </a:fld>
            <a:r>
              <a:rPr lang="en-US" altLang="ko-KR" dirty="0"/>
              <a:t>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2151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4361824-AAEC-4F22-801B-B313BB273B8A}"/>
              </a:ext>
            </a:extLst>
          </p:cNvPr>
          <p:cNvGrpSpPr/>
          <p:nvPr/>
        </p:nvGrpSpPr>
        <p:grpSpPr>
          <a:xfrm>
            <a:off x="24370" y="5938478"/>
            <a:ext cx="2605804" cy="879309"/>
            <a:chOff x="24370" y="5938478"/>
            <a:chExt cx="2605804" cy="8793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38AC7D-7944-4E56-AB24-0961BFB9CE3F}"/>
                </a:ext>
              </a:extLst>
            </p:cNvPr>
            <p:cNvSpPr txBox="1"/>
            <p:nvPr/>
          </p:nvSpPr>
          <p:spPr>
            <a:xfrm>
              <a:off x="24370" y="5938478"/>
              <a:ext cx="2503997" cy="879309"/>
            </a:xfrm>
            <a:prstGeom prst="rect">
              <a:avLst/>
            </a:prstGeom>
            <a:solidFill>
              <a:srgbClr val="EBEBEB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3FA0EE3-8F31-4305-9D77-124611E764CA}"/>
                </a:ext>
              </a:extLst>
            </p:cNvPr>
            <p:cNvGrpSpPr/>
            <p:nvPr/>
          </p:nvGrpSpPr>
          <p:grpSpPr>
            <a:xfrm>
              <a:off x="346241" y="6456652"/>
              <a:ext cx="2283933" cy="338554"/>
              <a:chOff x="9665373" y="6424323"/>
              <a:chExt cx="2283933" cy="338554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7295978-6D55-4FE5-BA17-FE95F4231CC4}"/>
                  </a:ext>
                </a:extLst>
              </p:cNvPr>
              <p:cNvSpPr/>
              <p:nvPr/>
            </p:nvSpPr>
            <p:spPr>
              <a:xfrm>
                <a:off x="9665373" y="6470228"/>
                <a:ext cx="41560" cy="24421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F4372FC-85DD-4FD9-B8A3-75B5C484AD3A}"/>
                  </a:ext>
                </a:extLst>
              </p:cNvPr>
              <p:cNvSpPr txBox="1"/>
              <p:nvPr/>
            </p:nvSpPr>
            <p:spPr>
              <a:xfrm>
                <a:off x="9665373" y="6424323"/>
                <a:ext cx="2283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중앙대학교 산업보안학과</a:t>
                </a: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91509FF-42D9-48D4-AF97-C055BA6B1AFE}"/>
              </a:ext>
            </a:extLst>
          </p:cNvPr>
          <p:cNvGrpSpPr/>
          <p:nvPr/>
        </p:nvGrpSpPr>
        <p:grpSpPr>
          <a:xfrm>
            <a:off x="1003113" y="3371411"/>
            <a:ext cx="873573" cy="873571"/>
            <a:chOff x="5013351" y="2285843"/>
            <a:chExt cx="663424" cy="609726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E45967D4-B7D3-424F-9574-83CCBD770BD5}"/>
                </a:ext>
              </a:extLst>
            </p:cNvPr>
            <p:cNvSpPr/>
            <p:nvPr/>
          </p:nvSpPr>
          <p:spPr>
            <a:xfrm>
              <a:off x="5013351" y="2285843"/>
              <a:ext cx="663424" cy="609726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3966694-11B5-41FA-88E9-AFCED03473AA}"/>
                </a:ext>
              </a:extLst>
            </p:cNvPr>
            <p:cNvSpPr/>
            <p:nvPr/>
          </p:nvSpPr>
          <p:spPr>
            <a:xfrm>
              <a:off x="5034085" y="2397369"/>
              <a:ext cx="621957" cy="3866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3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KoPub돋움체 Bold" panose="00000800000000000000" pitchFamily="2" charset="-127"/>
                </a:rPr>
                <a:t>02</a:t>
              </a:r>
              <a:endParaRPr lang="ko-KR" altLang="en-US" sz="3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7BF66D5-C774-483C-BF7C-21D8DD2C8EFF}"/>
              </a:ext>
            </a:extLst>
          </p:cNvPr>
          <p:cNvSpPr txBox="1"/>
          <p:nvPr/>
        </p:nvSpPr>
        <p:spPr>
          <a:xfrm>
            <a:off x="2124254" y="2799632"/>
            <a:ext cx="6659166" cy="1298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ko-KR" altLang="en-US" sz="3200" b="1" dirty="0">
                <a:solidFill>
                  <a:srgbClr val="2038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목적</a:t>
            </a:r>
            <a:endParaRPr lang="en-US" altLang="ko-KR" sz="3200" b="1" dirty="0">
              <a:solidFill>
                <a:srgbClr val="20386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C5A929AF-D080-444E-B0E6-547224884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900" y="6492874"/>
            <a:ext cx="2743200" cy="365125"/>
          </a:xfrm>
        </p:spPr>
        <p:txBody>
          <a:bodyPr/>
          <a:lstStyle/>
          <a:p>
            <a:fld id="{013286D2-C59A-4CCD-A5AD-BE83D7BEBDD1}" type="slidenum">
              <a:rPr lang="ko-KR" altLang="en-US" smtClean="0"/>
              <a:pPr/>
              <a:t>6</a:t>
            </a:fld>
            <a:r>
              <a:rPr lang="en-US" altLang="ko-KR" dirty="0"/>
              <a:t>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0788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988D45F-26CE-4B16-BA02-F747163173F3}"/>
              </a:ext>
            </a:extLst>
          </p:cNvPr>
          <p:cNvSpPr/>
          <p:nvPr/>
        </p:nvSpPr>
        <p:spPr>
          <a:xfrm>
            <a:off x="1104419" y="303462"/>
            <a:ext cx="6942812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</a:rPr>
              <a:t>분석 목적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A4305C-3034-4BC6-87BD-0B5BD06CDC68}"/>
              </a:ext>
            </a:extLst>
          </p:cNvPr>
          <p:cNvSpPr/>
          <p:nvPr/>
        </p:nvSpPr>
        <p:spPr>
          <a:xfrm flipV="1">
            <a:off x="0" y="1032421"/>
            <a:ext cx="10463453" cy="548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361824-AAEC-4F22-801B-B313BB273B8A}"/>
              </a:ext>
            </a:extLst>
          </p:cNvPr>
          <p:cNvGrpSpPr/>
          <p:nvPr/>
        </p:nvGrpSpPr>
        <p:grpSpPr>
          <a:xfrm>
            <a:off x="24370" y="5938478"/>
            <a:ext cx="2605804" cy="879309"/>
            <a:chOff x="24370" y="5938478"/>
            <a:chExt cx="2605804" cy="8793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38AC7D-7944-4E56-AB24-0961BFB9CE3F}"/>
                </a:ext>
              </a:extLst>
            </p:cNvPr>
            <p:cNvSpPr txBox="1"/>
            <p:nvPr/>
          </p:nvSpPr>
          <p:spPr>
            <a:xfrm>
              <a:off x="24370" y="5938478"/>
              <a:ext cx="2503997" cy="879309"/>
            </a:xfrm>
            <a:prstGeom prst="rect">
              <a:avLst/>
            </a:prstGeom>
            <a:solidFill>
              <a:srgbClr val="EBEBEB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3FA0EE3-8F31-4305-9D77-124611E764CA}"/>
                </a:ext>
              </a:extLst>
            </p:cNvPr>
            <p:cNvGrpSpPr/>
            <p:nvPr/>
          </p:nvGrpSpPr>
          <p:grpSpPr>
            <a:xfrm>
              <a:off x="346241" y="6456652"/>
              <a:ext cx="2283933" cy="338554"/>
              <a:chOff x="9665373" y="6424323"/>
              <a:chExt cx="2283933" cy="338554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7295978-6D55-4FE5-BA17-FE95F4231CC4}"/>
                  </a:ext>
                </a:extLst>
              </p:cNvPr>
              <p:cNvSpPr/>
              <p:nvPr/>
            </p:nvSpPr>
            <p:spPr>
              <a:xfrm>
                <a:off x="9665373" y="6470228"/>
                <a:ext cx="41560" cy="24421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F4372FC-85DD-4FD9-B8A3-75B5C484AD3A}"/>
                  </a:ext>
                </a:extLst>
              </p:cNvPr>
              <p:cNvSpPr txBox="1"/>
              <p:nvPr/>
            </p:nvSpPr>
            <p:spPr>
              <a:xfrm>
                <a:off x="9665373" y="6424323"/>
                <a:ext cx="2283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중앙대학교 산업보안학과</a:t>
                </a:r>
              </a:p>
            </p:txBody>
          </p:sp>
        </p:grp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237B63EB-44A8-4C38-8819-D36D73F10647}"/>
              </a:ext>
            </a:extLst>
          </p:cNvPr>
          <p:cNvSpPr/>
          <p:nvPr/>
        </p:nvSpPr>
        <p:spPr>
          <a:xfrm>
            <a:off x="497324" y="297483"/>
            <a:ext cx="576001" cy="57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C7B850-6301-4D73-9020-236A92B168A9}"/>
              </a:ext>
            </a:extLst>
          </p:cNvPr>
          <p:cNvSpPr/>
          <p:nvPr/>
        </p:nvSpPr>
        <p:spPr>
          <a:xfrm>
            <a:off x="543554" y="361976"/>
            <a:ext cx="539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KoPub돋움체 Bold" panose="00000800000000000000" pitchFamily="2" charset="-127"/>
              </a:rPr>
              <a:t>02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6166F0-85CE-4AD2-9E44-9FA5D9DA21A6}"/>
              </a:ext>
            </a:extLst>
          </p:cNvPr>
          <p:cNvSpPr txBox="1"/>
          <p:nvPr/>
        </p:nvSpPr>
        <p:spPr>
          <a:xfrm>
            <a:off x="948792" y="2046896"/>
            <a:ext cx="9960508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+mn-ea"/>
                <a:sym typeface="Wingdings" pitchFamily="2" charset="2"/>
              </a:rPr>
              <a:t>Charlotte May</a:t>
            </a:r>
            <a:r>
              <a:rPr lang="ko-KR" altLang="en-US" sz="2000" dirty="0">
                <a:latin typeface="+mn-ea"/>
                <a:sym typeface="Wingdings" pitchFamily="2" charset="2"/>
              </a:rPr>
              <a:t>는 마약조직과 관련되어 있다는 혐의를 부인하고 있다</a:t>
            </a:r>
            <a:r>
              <a:rPr lang="en-US" altLang="ko-KR" sz="2000" dirty="0">
                <a:latin typeface="+mn-ea"/>
                <a:sym typeface="Wingdings" pitchFamily="2" charset="2"/>
              </a:rPr>
              <a:t>.</a:t>
            </a:r>
          </a:p>
          <a:p>
            <a:pPr marL="285750" lvl="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  <a:sym typeface="Wingdings" pitchFamily="2" charset="2"/>
              </a:rPr>
              <a:t>마약 조직과 관련되어 있다는 증거를 찾아내야 한다</a:t>
            </a:r>
            <a:r>
              <a:rPr lang="en-US" altLang="ko-KR" sz="2000" dirty="0">
                <a:latin typeface="+mn-ea"/>
                <a:sym typeface="Wingdings" pitchFamily="2" charset="2"/>
              </a:rPr>
              <a:t>.</a:t>
            </a:r>
            <a:endParaRPr lang="en-US" altLang="ko-KR" sz="20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C8B1E3-A9AD-403A-B224-4334AAC36370}"/>
              </a:ext>
            </a:extLst>
          </p:cNvPr>
          <p:cNvSpPr txBox="1"/>
          <p:nvPr/>
        </p:nvSpPr>
        <p:spPr>
          <a:xfrm>
            <a:off x="643992" y="1695527"/>
            <a:ext cx="7165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n-ea"/>
              </a:rPr>
              <a:t>Charlotte May</a:t>
            </a:r>
            <a:r>
              <a:rPr lang="ko-KR" altLang="en-US" sz="2800" b="1" dirty="0">
                <a:latin typeface="+mn-ea"/>
              </a:rPr>
              <a:t> 의 마약 관련 혐의 입증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2BAC12-ABBC-49A8-B1AA-41C77EB417AA}"/>
              </a:ext>
            </a:extLst>
          </p:cNvPr>
          <p:cNvSpPr txBox="1"/>
          <p:nvPr/>
        </p:nvSpPr>
        <p:spPr>
          <a:xfrm>
            <a:off x="948792" y="3949977"/>
            <a:ext cx="9960508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  <a:sym typeface="Wingdings" pitchFamily="2" charset="2"/>
              </a:rPr>
              <a:t>제보에 의하면 이번에 </a:t>
            </a:r>
            <a:r>
              <a:rPr lang="en-US" altLang="ko-KR" sz="2000" dirty="0">
                <a:latin typeface="+mn-ea"/>
                <a:sym typeface="Wingdings" pitchFamily="2" charset="2"/>
              </a:rPr>
              <a:t>Charlotte May</a:t>
            </a:r>
            <a:r>
              <a:rPr lang="ko-KR" altLang="en-US" sz="2000" dirty="0">
                <a:latin typeface="+mn-ea"/>
                <a:sym typeface="Wingdings" pitchFamily="2" charset="2"/>
              </a:rPr>
              <a:t>에게 다음 마약 거래의 암호 코드가 전달 되었다고 한다</a:t>
            </a:r>
            <a:r>
              <a:rPr lang="en-US" altLang="ko-KR" sz="2000" dirty="0">
                <a:latin typeface="+mn-ea"/>
                <a:sym typeface="Wingdings" pitchFamily="2" charset="2"/>
              </a:rPr>
              <a:t>. </a:t>
            </a:r>
            <a:r>
              <a:rPr lang="ko-KR" altLang="en-US" sz="2000" dirty="0">
                <a:latin typeface="+mn-ea"/>
                <a:sym typeface="Wingdings" pitchFamily="2" charset="2"/>
              </a:rPr>
              <a:t>다음 마약 거래의 암호 코드를 알아내야 한다</a:t>
            </a:r>
            <a:r>
              <a:rPr lang="en-US" altLang="ko-KR" sz="2000" dirty="0">
                <a:latin typeface="+mn-ea"/>
                <a:sym typeface="Wingdings" pitchFamily="2" charset="2"/>
              </a:rPr>
              <a:t>.</a:t>
            </a:r>
            <a:endParaRPr lang="en-US" altLang="ko-KR" sz="200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9AFE37-2E10-4D5F-B076-488CBD7D2CBC}"/>
              </a:ext>
            </a:extLst>
          </p:cNvPr>
          <p:cNvSpPr txBox="1"/>
          <p:nvPr/>
        </p:nvSpPr>
        <p:spPr>
          <a:xfrm>
            <a:off x="643992" y="3598608"/>
            <a:ext cx="7165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거대 마약 조직의 다음 거래 암호 코드</a:t>
            </a:r>
          </a:p>
        </p:txBody>
      </p:sp>
      <p:sp>
        <p:nvSpPr>
          <p:cNvPr id="16" name="슬라이드 번호 개체 틀 2">
            <a:extLst>
              <a:ext uri="{FF2B5EF4-FFF2-40B4-BE49-F238E27FC236}">
                <a16:creationId xmlns:a16="http://schemas.microsoft.com/office/drawing/2014/main" id="{AB1E07A3-202F-4E26-AD9F-A976BAA25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900" y="6492874"/>
            <a:ext cx="2743200" cy="365125"/>
          </a:xfrm>
        </p:spPr>
        <p:txBody>
          <a:bodyPr/>
          <a:lstStyle/>
          <a:p>
            <a:fld id="{013286D2-C59A-4CCD-A5AD-BE83D7BEBDD1}" type="slidenum">
              <a:rPr lang="ko-KR" altLang="en-US" smtClean="0"/>
              <a:pPr/>
              <a:t>7</a:t>
            </a:fld>
            <a:r>
              <a:rPr lang="en-US" altLang="ko-KR" dirty="0"/>
              <a:t>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9049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4361824-AAEC-4F22-801B-B313BB273B8A}"/>
              </a:ext>
            </a:extLst>
          </p:cNvPr>
          <p:cNvGrpSpPr/>
          <p:nvPr/>
        </p:nvGrpSpPr>
        <p:grpSpPr>
          <a:xfrm>
            <a:off x="24370" y="5938478"/>
            <a:ext cx="2605804" cy="879309"/>
            <a:chOff x="24370" y="5938478"/>
            <a:chExt cx="2605804" cy="8793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38AC7D-7944-4E56-AB24-0961BFB9CE3F}"/>
                </a:ext>
              </a:extLst>
            </p:cNvPr>
            <p:cNvSpPr txBox="1"/>
            <p:nvPr/>
          </p:nvSpPr>
          <p:spPr>
            <a:xfrm>
              <a:off x="24370" y="5938478"/>
              <a:ext cx="2503997" cy="879309"/>
            </a:xfrm>
            <a:prstGeom prst="rect">
              <a:avLst/>
            </a:prstGeom>
            <a:solidFill>
              <a:srgbClr val="EBEBEB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3FA0EE3-8F31-4305-9D77-124611E764CA}"/>
                </a:ext>
              </a:extLst>
            </p:cNvPr>
            <p:cNvGrpSpPr/>
            <p:nvPr/>
          </p:nvGrpSpPr>
          <p:grpSpPr>
            <a:xfrm>
              <a:off x="346241" y="6456652"/>
              <a:ext cx="2283933" cy="338554"/>
              <a:chOff x="9665373" y="6424323"/>
              <a:chExt cx="2283933" cy="338554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7295978-6D55-4FE5-BA17-FE95F4231CC4}"/>
                  </a:ext>
                </a:extLst>
              </p:cNvPr>
              <p:cNvSpPr/>
              <p:nvPr/>
            </p:nvSpPr>
            <p:spPr>
              <a:xfrm>
                <a:off x="9665373" y="6470228"/>
                <a:ext cx="41560" cy="24421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F4372FC-85DD-4FD9-B8A3-75B5C484AD3A}"/>
                  </a:ext>
                </a:extLst>
              </p:cNvPr>
              <p:cNvSpPr txBox="1"/>
              <p:nvPr/>
            </p:nvSpPr>
            <p:spPr>
              <a:xfrm>
                <a:off x="9665373" y="6424323"/>
                <a:ext cx="2283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중앙대학교 산업보안학과</a:t>
                </a: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91509FF-42D9-48D4-AF97-C055BA6B1AFE}"/>
              </a:ext>
            </a:extLst>
          </p:cNvPr>
          <p:cNvGrpSpPr/>
          <p:nvPr/>
        </p:nvGrpSpPr>
        <p:grpSpPr>
          <a:xfrm>
            <a:off x="1003113" y="3371411"/>
            <a:ext cx="873573" cy="873571"/>
            <a:chOff x="5013351" y="2285843"/>
            <a:chExt cx="663424" cy="609726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E45967D4-B7D3-424F-9574-83CCBD770BD5}"/>
                </a:ext>
              </a:extLst>
            </p:cNvPr>
            <p:cNvSpPr/>
            <p:nvPr/>
          </p:nvSpPr>
          <p:spPr>
            <a:xfrm>
              <a:off x="5013351" y="2285843"/>
              <a:ext cx="663424" cy="609726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3966694-11B5-41FA-88E9-AFCED03473AA}"/>
                </a:ext>
              </a:extLst>
            </p:cNvPr>
            <p:cNvSpPr/>
            <p:nvPr/>
          </p:nvSpPr>
          <p:spPr>
            <a:xfrm>
              <a:off x="5034085" y="2397369"/>
              <a:ext cx="621957" cy="3866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3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KoPub돋움체 Bold" panose="00000800000000000000" pitchFamily="2" charset="-127"/>
                </a:rPr>
                <a:t>03</a:t>
              </a:r>
              <a:endParaRPr lang="ko-KR" altLang="en-US" sz="3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7BF66D5-C774-483C-BF7C-21D8DD2C8EFF}"/>
              </a:ext>
            </a:extLst>
          </p:cNvPr>
          <p:cNvSpPr txBox="1"/>
          <p:nvPr/>
        </p:nvSpPr>
        <p:spPr>
          <a:xfrm>
            <a:off x="2124254" y="2799632"/>
            <a:ext cx="6659166" cy="1298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ko-KR" altLang="en-US" sz="3200" b="1" dirty="0">
                <a:solidFill>
                  <a:srgbClr val="2038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과정</a:t>
            </a:r>
            <a:endParaRPr lang="en-US" altLang="ko-KR" sz="3200" b="1" dirty="0">
              <a:solidFill>
                <a:srgbClr val="20386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00DCD98C-006F-4F3E-8EC5-E58FC6CF4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900" y="6492874"/>
            <a:ext cx="2743200" cy="365125"/>
          </a:xfrm>
        </p:spPr>
        <p:txBody>
          <a:bodyPr/>
          <a:lstStyle/>
          <a:p>
            <a:fld id="{013286D2-C59A-4CCD-A5AD-BE83D7BEBDD1}" type="slidenum">
              <a:rPr lang="ko-KR" altLang="en-US" smtClean="0"/>
              <a:pPr/>
              <a:t>8</a:t>
            </a:fld>
            <a:r>
              <a:rPr lang="en-US" altLang="ko-KR" dirty="0"/>
              <a:t>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7204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988D45F-26CE-4B16-BA02-F747163173F3}"/>
              </a:ext>
            </a:extLst>
          </p:cNvPr>
          <p:cNvSpPr/>
          <p:nvPr/>
        </p:nvSpPr>
        <p:spPr>
          <a:xfrm>
            <a:off x="1104419" y="303462"/>
            <a:ext cx="6942812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</a:rPr>
              <a:t>분석 과정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A4305C-3034-4BC6-87BD-0B5BD06CDC68}"/>
              </a:ext>
            </a:extLst>
          </p:cNvPr>
          <p:cNvSpPr/>
          <p:nvPr/>
        </p:nvSpPr>
        <p:spPr>
          <a:xfrm flipV="1">
            <a:off x="0" y="1032421"/>
            <a:ext cx="10463453" cy="548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361824-AAEC-4F22-801B-B313BB273B8A}"/>
              </a:ext>
            </a:extLst>
          </p:cNvPr>
          <p:cNvGrpSpPr/>
          <p:nvPr/>
        </p:nvGrpSpPr>
        <p:grpSpPr>
          <a:xfrm>
            <a:off x="24370" y="5938478"/>
            <a:ext cx="2605804" cy="879309"/>
            <a:chOff x="24370" y="5938478"/>
            <a:chExt cx="2605804" cy="8793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38AC7D-7944-4E56-AB24-0961BFB9CE3F}"/>
                </a:ext>
              </a:extLst>
            </p:cNvPr>
            <p:cNvSpPr txBox="1"/>
            <p:nvPr/>
          </p:nvSpPr>
          <p:spPr>
            <a:xfrm>
              <a:off x="24370" y="5938478"/>
              <a:ext cx="2503997" cy="879309"/>
            </a:xfrm>
            <a:prstGeom prst="rect">
              <a:avLst/>
            </a:prstGeom>
            <a:solidFill>
              <a:srgbClr val="EBEBEB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3FA0EE3-8F31-4305-9D77-124611E764CA}"/>
                </a:ext>
              </a:extLst>
            </p:cNvPr>
            <p:cNvGrpSpPr/>
            <p:nvPr/>
          </p:nvGrpSpPr>
          <p:grpSpPr>
            <a:xfrm>
              <a:off x="346241" y="6456652"/>
              <a:ext cx="2283933" cy="338554"/>
              <a:chOff x="9665373" y="6424323"/>
              <a:chExt cx="2283933" cy="338554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7295978-6D55-4FE5-BA17-FE95F4231CC4}"/>
                  </a:ext>
                </a:extLst>
              </p:cNvPr>
              <p:cNvSpPr/>
              <p:nvPr/>
            </p:nvSpPr>
            <p:spPr>
              <a:xfrm>
                <a:off x="9665373" y="6470228"/>
                <a:ext cx="41560" cy="24421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F4372FC-85DD-4FD9-B8A3-75B5C484AD3A}"/>
                  </a:ext>
                </a:extLst>
              </p:cNvPr>
              <p:cNvSpPr txBox="1"/>
              <p:nvPr/>
            </p:nvSpPr>
            <p:spPr>
              <a:xfrm>
                <a:off x="9665373" y="6424323"/>
                <a:ext cx="2283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중앙대학교 산업보안학과</a:t>
                </a:r>
              </a:p>
            </p:txBody>
          </p:sp>
        </p:grp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237B63EB-44A8-4C38-8819-D36D73F10647}"/>
              </a:ext>
            </a:extLst>
          </p:cNvPr>
          <p:cNvSpPr/>
          <p:nvPr/>
        </p:nvSpPr>
        <p:spPr>
          <a:xfrm>
            <a:off x="497324" y="297483"/>
            <a:ext cx="576001" cy="576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C7B850-6301-4D73-9020-236A92B168A9}"/>
              </a:ext>
            </a:extLst>
          </p:cNvPr>
          <p:cNvSpPr/>
          <p:nvPr/>
        </p:nvSpPr>
        <p:spPr>
          <a:xfrm>
            <a:off x="543554" y="361976"/>
            <a:ext cx="539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KoPub돋움체 Bold" panose="00000800000000000000" pitchFamily="2" charset="-127"/>
              </a:rPr>
              <a:t>03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95B3FB-136C-4496-995A-435BF14B7448}"/>
              </a:ext>
            </a:extLst>
          </p:cNvPr>
          <p:cNvSpPr txBox="1"/>
          <p:nvPr/>
        </p:nvSpPr>
        <p:spPr>
          <a:xfrm>
            <a:off x="948792" y="1605463"/>
            <a:ext cx="9960508" cy="380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시스템 정보와 사용자의 다양한 정보 확인이 가능</a:t>
            </a:r>
            <a:endParaRPr lang="en-US" altLang="ko-KR" sz="2000" dirty="0">
              <a:latin typeface="+mn-ea"/>
            </a:endParaRPr>
          </a:p>
          <a:p>
            <a:pPr marL="285750" lvl="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+mn-ea"/>
              </a:rPr>
              <a:t>ex) </a:t>
            </a:r>
            <a:r>
              <a:rPr lang="ko-KR" altLang="en-US" sz="2000" dirty="0">
                <a:latin typeface="+mn-ea"/>
              </a:rPr>
              <a:t>최근 열람한 문서 목록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실행 파일 목록 등</a:t>
            </a:r>
            <a:endParaRPr lang="en-US" altLang="ko-KR" sz="2000" dirty="0">
              <a:latin typeface="+mn-ea"/>
            </a:endParaRPr>
          </a:p>
          <a:p>
            <a:pPr marL="285750" lvl="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  <a:sym typeface="Wingdings" pitchFamily="2" charset="2"/>
              </a:rPr>
              <a:t>레지스트리 </a:t>
            </a:r>
            <a:r>
              <a:rPr lang="ko-KR" altLang="en-US" sz="2000" dirty="0" err="1">
                <a:latin typeface="+mn-ea"/>
                <a:sym typeface="Wingdings" pitchFamily="2" charset="2"/>
              </a:rPr>
              <a:t>분석시</a:t>
            </a:r>
            <a:r>
              <a:rPr lang="ko-KR" altLang="en-US" sz="2000" dirty="0">
                <a:latin typeface="+mn-ea"/>
                <a:sym typeface="Wingdings" pitchFamily="2" charset="2"/>
              </a:rPr>
              <a:t> 중요한 정보</a:t>
            </a:r>
            <a:endParaRPr lang="en-US" altLang="ko-KR" sz="2000" dirty="0">
              <a:latin typeface="+mn-ea"/>
              <a:sym typeface="Wingdings" pitchFamily="2" charset="2"/>
            </a:endParaRPr>
          </a:p>
          <a:p>
            <a:pPr lvl="0">
              <a:lnSpc>
                <a:spcPct val="250000"/>
              </a:lnSpc>
            </a:pPr>
            <a:r>
              <a:rPr lang="en-US" altLang="ko-KR" sz="2000" dirty="0">
                <a:latin typeface="+mn-ea"/>
                <a:sym typeface="Wingdings" pitchFamily="2" charset="2"/>
              </a:rPr>
              <a:t>	 HKEY LOCAL MACHINE(</a:t>
            </a:r>
            <a:r>
              <a:rPr lang="ko-KR" altLang="en-US" sz="2000" dirty="0">
                <a:latin typeface="+mn-ea"/>
                <a:sym typeface="Wingdings" pitchFamily="2" charset="2"/>
              </a:rPr>
              <a:t>시스템의 하드웨어</a:t>
            </a:r>
            <a:r>
              <a:rPr lang="en-US" altLang="ko-KR" sz="2000" dirty="0">
                <a:latin typeface="+mn-ea"/>
                <a:sym typeface="Wingdings" pitchFamily="2" charset="2"/>
              </a:rPr>
              <a:t>/</a:t>
            </a:r>
            <a:r>
              <a:rPr lang="ko-KR" altLang="en-US" sz="2000" dirty="0">
                <a:latin typeface="+mn-ea"/>
                <a:sym typeface="Wingdings" pitchFamily="2" charset="2"/>
              </a:rPr>
              <a:t>소프트웨어 정보</a:t>
            </a:r>
            <a:r>
              <a:rPr lang="en-US" altLang="ko-KR" sz="2000" dirty="0">
                <a:latin typeface="+mn-ea"/>
                <a:sym typeface="Wingdings" pitchFamily="2" charset="2"/>
              </a:rPr>
              <a:t>)</a:t>
            </a:r>
          </a:p>
          <a:p>
            <a:pPr lvl="0">
              <a:lnSpc>
                <a:spcPct val="250000"/>
              </a:lnSpc>
            </a:pPr>
            <a:r>
              <a:rPr lang="en-US" altLang="ko-KR" sz="2000" dirty="0">
                <a:latin typeface="+mn-ea"/>
                <a:sym typeface="Wingdings" pitchFamily="2" charset="2"/>
              </a:rPr>
              <a:t>	 HEKY CURRENT USER(</a:t>
            </a:r>
            <a:r>
              <a:rPr lang="ko-KR" altLang="en-US" sz="2000" dirty="0">
                <a:latin typeface="+mn-ea"/>
                <a:sym typeface="Wingdings" pitchFamily="2" charset="2"/>
              </a:rPr>
              <a:t>현재 시스템 로그인 된 사용자 정보</a:t>
            </a:r>
            <a:r>
              <a:rPr lang="en-US" altLang="ko-KR" sz="2000" dirty="0">
                <a:latin typeface="+mn-ea"/>
                <a:sym typeface="Wingdings" pitchFamily="2" charset="2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77AF3A-C7A9-470B-8165-5B981D7D3A68}"/>
              </a:ext>
            </a:extLst>
          </p:cNvPr>
          <p:cNvSpPr txBox="1"/>
          <p:nvPr/>
        </p:nvSpPr>
        <p:spPr>
          <a:xfrm>
            <a:off x="643991" y="1254094"/>
            <a:ext cx="5231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레지스트리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D318D4-6398-4B5E-B8E5-4AB440FE3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988" y="1745683"/>
            <a:ext cx="4023823" cy="2327960"/>
          </a:xfrm>
          <a:prstGeom prst="rect">
            <a:avLst/>
          </a:prstGeom>
        </p:spPr>
      </p:pic>
      <p:sp>
        <p:nvSpPr>
          <p:cNvPr id="20" name="슬라이드 번호 개체 틀 2">
            <a:extLst>
              <a:ext uri="{FF2B5EF4-FFF2-40B4-BE49-F238E27FC236}">
                <a16:creationId xmlns:a16="http://schemas.microsoft.com/office/drawing/2014/main" id="{DF4F950F-B5BD-42D4-84B0-31E3195A5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900" y="6492874"/>
            <a:ext cx="2743200" cy="365125"/>
          </a:xfrm>
        </p:spPr>
        <p:txBody>
          <a:bodyPr/>
          <a:lstStyle/>
          <a:p>
            <a:fld id="{013286D2-C59A-4CCD-A5AD-BE83D7BEBDD1}" type="slidenum">
              <a:rPr lang="ko-KR" altLang="en-US" smtClean="0"/>
              <a:pPr/>
              <a:t>9</a:t>
            </a:fld>
            <a:r>
              <a:rPr lang="en-US" altLang="ko-KR" dirty="0"/>
              <a:t>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5018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5948</TotalTime>
  <Words>1439</Words>
  <Application>Microsoft Office PowerPoint</Application>
  <PresentationFormat>와이드스크린</PresentationFormat>
  <Paragraphs>218</Paragraphs>
  <Slides>29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Impact</vt:lpstr>
      <vt:lpstr>나눔고딕 ExtraBold</vt:lpstr>
      <vt:lpstr>나눔바른고딕</vt:lpstr>
      <vt:lpstr>맑은 고딕</vt:lpstr>
      <vt:lpstr>Arial</vt:lpstr>
      <vt:lpstr>Wingdings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정진아</dc:creator>
  <cp:lastModifiedBy>민성 여</cp:lastModifiedBy>
  <cp:revision>368</cp:revision>
  <cp:lastPrinted>2018-12-12T05:54:38Z</cp:lastPrinted>
  <dcterms:created xsi:type="dcterms:W3CDTF">2018-07-18T15:14:42Z</dcterms:created>
  <dcterms:modified xsi:type="dcterms:W3CDTF">2019-04-03T00:04:15Z</dcterms:modified>
</cp:coreProperties>
</file>